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8" r:id="rId3"/>
    <p:sldId id="257" r:id="rId4"/>
    <p:sldId id="266" r:id="rId5"/>
    <p:sldId id="259" r:id="rId6"/>
    <p:sldId id="260" r:id="rId7"/>
    <p:sldId id="261" r:id="rId8"/>
    <p:sldId id="267" r:id="rId9"/>
    <p:sldId id="268" r:id="rId10"/>
    <p:sldId id="269" r:id="rId11"/>
    <p:sldId id="270" r:id="rId12"/>
    <p:sldId id="262" r:id="rId13"/>
    <p:sldId id="271" r:id="rId14"/>
    <p:sldId id="272" r:id="rId15"/>
    <p:sldId id="263" r:id="rId16"/>
    <p:sldId id="264" r:id="rId17"/>
    <p:sldId id="273" r:id="rId18"/>
    <p:sldId id="274" r:id="rId19"/>
    <p:sldId id="275" r:id="rId20"/>
    <p:sldId id="276" r:id="rId21"/>
    <p:sldId id="277" r:id="rId22"/>
    <p:sldId id="278" r:id="rId23"/>
    <p:sldId id="279" r:id="rId24"/>
    <p:sldId id="280" r:id="rId25"/>
    <p:sldId id="265" r:id="rId26"/>
  </p:sldIdLst>
  <p:sldSz cx="18288000" cy="10287000"/>
  <p:notesSz cx="6858000" cy="9144000"/>
  <p:embeddedFontLst>
    <p:embeddedFont>
      <p:font typeface="Bebas Neue Bold" panose="020B0604020202020204" charset="0"/>
      <p:regular r:id="rId28"/>
    </p:embeddedFont>
    <p:embeddedFont>
      <p:font typeface="Glacial Indifference"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261A"/>
    <a:srgbClr val="5F5F5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86" y="7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Strategi </a:t>
            </a:r>
            <a:r>
              <a:rPr lang="en-US" dirty="0" err="1"/>
              <a:t>Bisnis</a:t>
            </a:r>
            <a:endParaRPr lang="en-US" dirty="0"/>
          </a:p>
          <a:p>
            <a:r>
              <a:rPr lang="en-US" dirty="0"/>
              <a:t>Slide 1: </a:t>
            </a:r>
            <a:r>
              <a:rPr lang="en-US" dirty="0" err="1"/>
              <a:t>Pengenalan</a:t>
            </a:r>
            <a:endParaRPr lang="en-US" dirty="0"/>
          </a:p>
          <a:p>
            <a:r>
              <a:rPr lang="en-US" dirty="0" err="1"/>
              <a:t>Judul</a:t>
            </a:r>
            <a:r>
              <a:rPr lang="en-US" dirty="0"/>
              <a:t>: </a:t>
            </a:r>
            <a:r>
              <a:rPr lang="en-US" dirty="0" err="1"/>
              <a:t>Mengungkap</a:t>
            </a:r>
            <a:r>
              <a:rPr lang="en-US" dirty="0"/>
              <a:t> </a:t>
            </a:r>
            <a:r>
              <a:rPr lang="en-US" dirty="0" err="1"/>
              <a:t>Kesuksesan</a:t>
            </a:r>
            <a:r>
              <a:rPr lang="en-US" dirty="0"/>
              <a:t>: Strategi </a:t>
            </a:r>
            <a:r>
              <a:rPr lang="en-US" dirty="0" err="1"/>
              <a:t>Bisnis</a:t>
            </a:r>
            <a:r>
              <a:rPr lang="en-US" dirty="0"/>
              <a:t> </a:t>
            </a:r>
            <a:r>
              <a:rPr lang="en-US" dirty="0" err="1"/>
              <a:t>untuk</a:t>
            </a:r>
            <a:r>
              <a:rPr lang="en-US" dirty="0"/>
              <a:t> </a:t>
            </a:r>
            <a:r>
              <a:rPr lang="en-US" dirty="0" err="1"/>
              <a:t>Pertumbuhan</a:t>
            </a:r>
            <a:endParaRPr lang="en-US" dirty="0"/>
          </a:p>
          <a:p>
            <a:r>
              <a:rPr lang="en-US" dirty="0"/>
              <a:t>Slide 2: Gambaran </a:t>
            </a:r>
            <a:r>
              <a:rPr lang="en-US" dirty="0" err="1"/>
              <a:t>Bisnis</a:t>
            </a:r>
            <a:endParaRPr lang="en-US" dirty="0"/>
          </a:p>
          <a:p>
            <a:r>
              <a:rPr lang="en-US" dirty="0"/>
              <a:t>Latar </a:t>
            </a:r>
            <a:r>
              <a:rPr lang="en-US" dirty="0" err="1"/>
              <a:t>belakang</a:t>
            </a:r>
            <a:r>
              <a:rPr lang="en-US" dirty="0"/>
              <a:t> </a:t>
            </a:r>
            <a:r>
              <a:rPr lang="en-US" dirty="0" err="1"/>
              <a:t>perusahaan</a:t>
            </a:r>
            <a:r>
              <a:rPr lang="en-US" dirty="0"/>
              <a:t>: LOREM IPSUM Misi dan </a:t>
            </a:r>
            <a:r>
              <a:rPr lang="en-US" dirty="0" err="1"/>
              <a:t>visi</a:t>
            </a:r>
            <a:r>
              <a:rPr lang="en-US" dirty="0"/>
              <a:t>: LOREM IPSUM</a:t>
            </a:r>
          </a:p>
          <a:p>
            <a:r>
              <a:rPr lang="en-US" dirty="0"/>
              <a:t>Slide 3: </a:t>
            </a:r>
            <a:r>
              <a:rPr lang="en-US" dirty="0" err="1"/>
              <a:t>Analisis</a:t>
            </a:r>
            <a:r>
              <a:rPr lang="en-US" dirty="0"/>
              <a:t> Pasar</a:t>
            </a:r>
          </a:p>
          <a:p>
            <a:r>
              <a:rPr lang="en-US" dirty="0" err="1"/>
              <a:t>Ukuran</a:t>
            </a:r>
            <a:r>
              <a:rPr lang="en-US" dirty="0"/>
              <a:t> pasar dan </a:t>
            </a:r>
            <a:r>
              <a:rPr lang="en-US" dirty="0" err="1"/>
              <a:t>potensi</a:t>
            </a:r>
            <a:endParaRPr lang="en-US" dirty="0"/>
          </a:p>
          <a:p>
            <a:r>
              <a:rPr lang="en-US" dirty="0" err="1"/>
              <a:t>Sasaran</a:t>
            </a:r>
            <a:r>
              <a:rPr lang="en-US" dirty="0"/>
              <a:t> </a:t>
            </a:r>
            <a:r>
              <a:rPr lang="en-US" dirty="0" err="1"/>
              <a:t>audiens</a:t>
            </a:r>
            <a:r>
              <a:rPr lang="en-US" dirty="0"/>
              <a:t> dan </a:t>
            </a:r>
            <a:r>
              <a:rPr lang="en-US" dirty="0" err="1"/>
              <a:t>segmen</a:t>
            </a:r>
            <a:r>
              <a:rPr lang="en-US" dirty="0"/>
              <a:t> </a:t>
            </a:r>
            <a:r>
              <a:rPr lang="en-US" dirty="0" err="1"/>
              <a:t>pelanggan</a:t>
            </a:r>
            <a:r>
              <a:rPr lang="en-US" dirty="0"/>
              <a:t> </a:t>
            </a:r>
            <a:r>
              <a:rPr lang="en-US" dirty="0" err="1"/>
              <a:t>Lanskap</a:t>
            </a:r>
            <a:r>
              <a:rPr lang="en-US" dirty="0"/>
              <a:t> </a:t>
            </a:r>
            <a:r>
              <a:rPr lang="en-US" dirty="0" err="1"/>
              <a:t>persaingan</a:t>
            </a:r>
            <a:endParaRPr lang="en-US" dirty="0"/>
          </a:p>
          <a:p>
            <a:r>
              <a:rPr lang="en-US" dirty="0" err="1"/>
              <a:t>Sebelum</a:t>
            </a:r>
            <a:r>
              <a:rPr lang="en-US" dirty="0"/>
              <a:t> </a:t>
            </a:r>
            <a:r>
              <a:rPr lang="en-US" dirty="0" err="1"/>
              <a:t>merumuskan</a:t>
            </a:r>
            <a:r>
              <a:rPr lang="en-US" dirty="0"/>
              <a:t> strategi </a:t>
            </a:r>
            <a:r>
              <a:rPr lang="en-US" dirty="0" err="1"/>
              <a:t>bisnis</a:t>
            </a:r>
            <a:r>
              <a:rPr lang="en-US" dirty="0"/>
              <a:t> kami, </a:t>
            </a:r>
            <a:r>
              <a:rPr lang="en-US" dirty="0" err="1"/>
              <a:t>penting</a:t>
            </a:r>
            <a:r>
              <a:rPr lang="en-US" dirty="0"/>
              <a:t> </a:t>
            </a:r>
            <a:r>
              <a:rPr lang="en-US" dirty="0" err="1"/>
              <a:t>untuk</a:t>
            </a:r>
            <a:r>
              <a:rPr lang="en-US" dirty="0"/>
              <a:t> </a:t>
            </a:r>
            <a:r>
              <a:rPr lang="en-US" dirty="0" err="1"/>
              <a:t>memahami</a:t>
            </a:r>
            <a:r>
              <a:rPr lang="en-US" dirty="0"/>
              <a:t> pasar di mana kami </a:t>
            </a:r>
            <a:r>
              <a:rPr lang="en-US" dirty="0" err="1"/>
              <a:t>beroperasi</a:t>
            </a:r>
            <a:r>
              <a:rPr lang="en-US" dirty="0"/>
              <a:t>. </a:t>
            </a:r>
            <a:r>
              <a:rPr lang="en-US" dirty="0" err="1"/>
              <a:t>Analisis</a:t>
            </a:r>
            <a:r>
              <a:rPr lang="en-US" dirty="0"/>
              <a:t> pasar kami </a:t>
            </a:r>
            <a:r>
              <a:rPr lang="en-US" dirty="0" err="1"/>
              <a:t>mengungkapkan</a:t>
            </a:r>
            <a:r>
              <a:rPr lang="en-US" dirty="0"/>
              <a:t> [</a:t>
            </a:r>
            <a:r>
              <a:rPr lang="en-US" dirty="0" err="1"/>
              <a:t>jelaskan</a:t>
            </a:r>
            <a:r>
              <a:rPr lang="en-US" dirty="0"/>
              <a:t> </a:t>
            </a:r>
            <a:r>
              <a:rPr lang="en-US" dirty="0" err="1"/>
              <a:t>ukuran</a:t>
            </a:r>
            <a:r>
              <a:rPr lang="en-US" dirty="0"/>
              <a:t> pasar] </a:t>
            </a:r>
            <a:r>
              <a:rPr lang="en-US" dirty="0" err="1"/>
              <a:t>dengan</a:t>
            </a:r>
            <a:r>
              <a:rPr lang="en-US" dirty="0"/>
              <a:t> </a:t>
            </a:r>
            <a:r>
              <a:rPr lang="en-US" dirty="0" err="1"/>
              <a:t>potensi</a:t>
            </a:r>
            <a:r>
              <a:rPr lang="en-US" dirty="0"/>
              <a:t> </a:t>
            </a:r>
            <a:r>
              <a:rPr lang="en-US" dirty="0" err="1"/>
              <a:t>pertumbuhan</a:t>
            </a:r>
            <a:r>
              <a:rPr lang="en-US" dirty="0"/>
              <a:t> yang </a:t>
            </a:r>
            <a:r>
              <a:rPr lang="en-US" dirty="0" err="1"/>
              <a:t>signifikan</a:t>
            </a:r>
            <a:r>
              <a:rPr lang="en-US" dirty="0"/>
              <a:t>. Kami </a:t>
            </a:r>
            <a:r>
              <a:rPr lang="en-US" dirty="0" err="1"/>
              <a:t>telah</a:t>
            </a:r>
            <a:r>
              <a:rPr lang="en-US" dirty="0"/>
              <a:t> </a:t>
            </a:r>
            <a:r>
              <a:rPr lang="en-US" dirty="0" err="1"/>
              <a:t>mengidentifikasi</a:t>
            </a:r>
            <a:r>
              <a:rPr lang="en-US" dirty="0"/>
              <a:t> </a:t>
            </a:r>
            <a:r>
              <a:rPr lang="en-US" dirty="0" err="1"/>
              <a:t>audiens</a:t>
            </a:r>
            <a:r>
              <a:rPr lang="en-US" dirty="0"/>
              <a:t> target dan </a:t>
            </a:r>
            <a:r>
              <a:rPr lang="en-US" dirty="0" err="1"/>
              <a:t>segmen</a:t>
            </a:r>
            <a:r>
              <a:rPr lang="en-US" dirty="0"/>
              <a:t> </a:t>
            </a:r>
            <a:r>
              <a:rPr lang="en-US" dirty="0" err="1"/>
              <a:t>pelanggan</a:t>
            </a:r>
            <a:r>
              <a:rPr lang="en-US" dirty="0"/>
              <a:t> </a:t>
            </a:r>
            <a:r>
              <a:rPr lang="en-US" dirty="0" err="1"/>
              <a:t>sebagai</a:t>
            </a:r>
            <a:r>
              <a:rPr lang="en-US" dirty="0"/>
              <a:t> </a:t>
            </a:r>
            <a:r>
              <a:rPr lang="en-US" dirty="0" err="1"/>
              <a:t>fokus</a:t>
            </a:r>
            <a:r>
              <a:rPr lang="en-US" dirty="0"/>
              <a:t> </a:t>
            </a:r>
            <a:r>
              <a:rPr lang="en-US" dirty="0" err="1"/>
              <a:t>utama</a:t>
            </a:r>
            <a:r>
              <a:rPr lang="en-US" dirty="0"/>
              <a:t> kami. Selain </a:t>
            </a:r>
            <a:r>
              <a:rPr lang="en-US" dirty="0" err="1"/>
              <a:t>itu</a:t>
            </a:r>
            <a:r>
              <a:rPr lang="en-US" dirty="0"/>
              <a:t>, kami </a:t>
            </a:r>
            <a:r>
              <a:rPr lang="en-US" dirty="0" err="1"/>
              <a:t>telah</a:t>
            </a:r>
            <a:r>
              <a:rPr lang="en-US" dirty="0"/>
              <a:t> </a:t>
            </a:r>
            <a:r>
              <a:rPr lang="en-US" dirty="0" err="1"/>
              <a:t>menganalisis</a:t>
            </a:r>
            <a:r>
              <a:rPr lang="en-US" dirty="0"/>
              <a:t> </a:t>
            </a:r>
            <a:r>
              <a:rPr lang="en-US" dirty="0" err="1"/>
              <a:t>lanskap</a:t>
            </a:r>
            <a:r>
              <a:rPr lang="en-US" dirty="0"/>
              <a:t> </a:t>
            </a:r>
            <a:r>
              <a:rPr lang="en-US" dirty="0" err="1"/>
              <a:t>persaingan</a:t>
            </a:r>
            <a:r>
              <a:rPr lang="en-US" dirty="0"/>
              <a:t>, </a:t>
            </a:r>
            <a:r>
              <a:rPr lang="en-US" dirty="0" err="1"/>
              <a:t>termasuk</a:t>
            </a:r>
            <a:r>
              <a:rPr lang="en-US" dirty="0"/>
              <a:t> </a:t>
            </a:r>
            <a:r>
              <a:rPr lang="en-US" dirty="0" err="1"/>
              <a:t>pesaing</a:t>
            </a:r>
            <a:r>
              <a:rPr lang="en-US" dirty="0"/>
              <a:t> dan </a:t>
            </a:r>
            <a:r>
              <a:rPr lang="en-US" dirty="0" err="1"/>
              <a:t>posisi</a:t>
            </a:r>
            <a:r>
              <a:rPr lang="en-US" dirty="0"/>
              <a:t> pasar </a:t>
            </a:r>
            <a:r>
              <a:rPr lang="en-US" dirty="0" err="1"/>
              <a:t>mereka</a:t>
            </a:r>
            <a:r>
              <a:rPr lang="en-US" dirty="0"/>
              <a:t>.</a:t>
            </a:r>
          </a:p>
          <a:p>
            <a:r>
              <a:rPr lang="en-US" dirty="0"/>
              <a:t>Slide 4: </a:t>
            </a:r>
            <a:r>
              <a:rPr lang="en-US" dirty="0" err="1"/>
              <a:t>Analisis</a:t>
            </a:r>
            <a:r>
              <a:rPr lang="en-US" dirty="0"/>
              <a:t> SWOT</a:t>
            </a:r>
          </a:p>
          <a:p>
            <a:r>
              <a:rPr lang="en-US" dirty="0" err="1"/>
              <a:t>Kelebihan</a:t>
            </a:r>
            <a:r>
              <a:rPr lang="en-US" dirty="0"/>
              <a:t>: </a:t>
            </a:r>
            <a:r>
              <a:rPr lang="en-US" dirty="0" err="1"/>
              <a:t>Poin</a:t>
            </a:r>
            <a:r>
              <a:rPr lang="en-US" dirty="0"/>
              <a:t> </a:t>
            </a:r>
            <a:r>
              <a:rPr lang="en-US" dirty="0" err="1"/>
              <a:t>penjualan</a:t>
            </a:r>
            <a:r>
              <a:rPr lang="en-US" dirty="0"/>
              <a:t> </a:t>
            </a:r>
            <a:r>
              <a:rPr lang="en-US" dirty="0" err="1"/>
              <a:t>unik</a:t>
            </a:r>
            <a:r>
              <a:rPr lang="en-US" dirty="0"/>
              <a:t> dan </a:t>
            </a:r>
            <a:r>
              <a:rPr lang="en-US" dirty="0" err="1"/>
              <a:t>keunggulan</a:t>
            </a:r>
            <a:r>
              <a:rPr lang="en-US" dirty="0"/>
              <a:t> </a:t>
            </a:r>
            <a:r>
              <a:rPr lang="en-US" dirty="0" err="1"/>
              <a:t>kompetitif</a:t>
            </a:r>
            <a:endParaRPr lang="en-US" dirty="0"/>
          </a:p>
          <a:p>
            <a:endParaRPr lang="en-US" dirty="0"/>
          </a:p>
          <a:p>
            <a:r>
              <a:rPr lang="en-US" dirty="0" err="1"/>
              <a:t>Kelemahan</a:t>
            </a:r>
            <a:r>
              <a:rPr lang="en-US" dirty="0"/>
              <a:t>: Area yang </a:t>
            </a:r>
            <a:r>
              <a:rPr lang="en-US" dirty="0" err="1"/>
              <a:t>perlu</a:t>
            </a:r>
            <a:r>
              <a:rPr lang="en-US" dirty="0"/>
              <a:t> </a:t>
            </a:r>
            <a:r>
              <a:rPr lang="en-US" dirty="0" err="1"/>
              <a:t>diperbaiki</a:t>
            </a:r>
            <a:r>
              <a:rPr lang="en-US" dirty="0"/>
              <a:t> dan </a:t>
            </a:r>
            <a:r>
              <a:rPr lang="en-US" dirty="0" err="1"/>
              <a:t>tantangan</a:t>
            </a:r>
            <a:r>
              <a:rPr lang="en-US" dirty="0"/>
              <a:t> </a:t>
            </a:r>
            <a:r>
              <a:rPr lang="en-US" dirty="0" err="1"/>
              <a:t>Peluang</a:t>
            </a:r>
            <a:r>
              <a:rPr lang="en-US" dirty="0"/>
              <a:t>: Tren pasar dan </a:t>
            </a:r>
            <a:r>
              <a:rPr lang="en-US" dirty="0" err="1"/>
              <a:t>peluang</a:t>
            </a:r>
            <a:r>
              <a:rPr lang="en-US" dirty="0"/>
              <a:t> </a:t>
            </a:r>
            <a:r>
              <a:rPr lang="en-US" dirty="0" err="1"/>
              <a:t>pertumbuhan</a:t>
            </a:r>
            <a:r>
              <a:rPr lang="en-US" dirty="0"/>
              <a:t> </a:t>
            </a:r>
            <a:r>
              <a:rPr lang="en-US" dirty="0" err="1"/>
              <a:t>Ancaman</a:t>
            </a:r>
            <a:r>
              <a:rPr lang="en-US" dirty="0"/>
              <a:t>: Faktor </a:t>
            </a:r>
            <a:r>
              <a:rPr lang="en-US" dirty="0" err="1"/>
              <a:t>eksternal</a:t>
            </a:r>
            <a:r>
              <a:rPr lang="en-US" dirty="0"/>
              <a:t> dan </a:t>
            </a:r>
            <a:r>
              <a:rPr lang="en-US" dirty="0" err="1"/>
              <a:t>persaingan</a:t>
            </a:r>
            <a:endParaRPr lang="en-US" dirty="0"/>
          </a:p>
          <a:p>
            <a:r>
              <a:rPr lang="en-US" dirty="0" err="1"/>
              <a:t>Untuk</a:t>
            </a:r>
            <a:r>
              <a:rPr lang="en-US" dirty="0"/>
              <a:t> </a:t>
            </a:r>
            <a:r>
              <a:rPr lang="en-US" dirty="0" err="1"/>
              <a:t>membentuk</a:t>
            </a:r>
            <a:r>
              <a:rPr lang="en-US" dirty="0"/>
              <a:t> strategi </a:t>
            </a:r>
            <a:r>
              <a:rPr lang="en-US" dirty="0" err="1"/>
              <a:t>bisnis</a:t>
            </a:r>
            <a:r>
              <a:rPr lang="en-US" dirty="0"/>
              <a:t> kami </a:t>
            </a:r>
            <a:r>
              <a:rPr lang="en-US" dirty="0" err="1"/>
              <a:t>dengan</a:t>
            </a:r>
            <a:r>
              <a:rPr lang="en-US" dirty="0"/>
              <a:t> </a:t>
            </a:r>
            <a:r>
              <a:rPr lang="en-US" dirty="0" err="1"/>
              <a:t>efektif</a:t>
            </a:r>
            <a:r>
              <a:rPr lang="en-US" dirty="0"/>
              <a:t>, kami </a:t>
            </a:r>
            <a:r>
              <a:rPr lang="en-US" dirty="0" err="1"/>
              <a:t>melakukan</a:t>
            </a:r>
            <a:r>
              <a:rPr lang="en-US" dirty="0"/>
              <a:t> </a:t>
            </a:r>
            <a:r>
              <a:rPr lang="en-US" dirty="0" err="1"/>
              <a:t>analisis</a:t>
            </a:r>
            <a:r>
              <a:rPr lang="en-US" dirty="0"/>
              <a:t> SWOT yang </a:t>
            </a:r>
            <a:r>
              <a:rPr lang="en-US" dirty="0" err="1"/>
              <a:t>menyeluruh</a:t>
            </a:r>
            <a:r>
              <a:rPr lang="en-US" dirty="0"/>
              <a:t>. </a:t>
            </a:r>
            <a:r>
              <a:rPr lang="en-US" dirty="0" err="1"/>
              <a:t>Analisis</a:t>
            </a:r>
            <a:r>
              <a:rPr lang="en-US" dirty="0"/>
              <a:t> kami juga </a:t>
            </a:r>
            <a:r>
              <a:rPr lang="en-US" dirty="0" err="1"/>
              <a:t>mengungkapkan</a:t>
            </a:r>
            <a:r>
              <a:rPr lang="en-US" dirty="0"/>
              <a:t> </a:t>
            </a:r>
            <a:r>
              <a:rPr lang="en-US" dirty="0" err="1"/>
              <a:t>peluang</a:t>
            </a:r>
            <a:r>
              <a:rPr lang="en-US" dirty="0"/>
              <a:t> </a:t>
            </a:r>
            <a:r>
              <a:rPr lang="en-US" dirty="0" err="1"/>
              <a:t>menjanjikan</a:t>
            </a:r>
            <a:r>
              <a:rPr lang="en-US" dirty="0"/>
              <a:t> yang </a:t>
            </a:r>
            <a:r>
              <a:rPr lang="en-US" dirty="0" err="1"/>
              <a:t>sejalan</a:t>
            </a:r>
            <a:r>
              <a:rPr lang="en-US" dirty="0"/>
              <a:t> </a:t>
            </a:r>
            <a:r>
              <a:rPr lang="en-US" dirty="0" err="1"/>
              <a:t>dengan</a:t>
            </a:r>
            <a:r>
              <a:rPr lang="en-US" dirty="0"/>
              <a:t> </a:t>
            </a:r>
            <a:r>
              <a:rPr lang="en-US" dirty="0" err="1"/>
              <a:t>tren</a:t>
            </a:r>
            <a:r>
              <a:rPr lang="en-US" dirty="0"/>
              <a:t> pasar dan </a:t>
            </a:r>
            <a:r>
              <a:rPr lang="en-US" dirty="0" err="1"/>
              <a:t>peluang</a:t>
            </a:r>
            <a:r>
              <a:rPr lang="en-US" dirty="0"/>
              <a:t> </a:t>
            </a:r>
            <a:r>
              <a:rPr lang="en-US" dirty="0" err="1"/>
              <a:t>pertumbuhan</a:t>
            </a:r>
            <a:r>
              <a:rPr lang="en-US" dirty="0"/>
              <a:t>. Selain </a:t>
            </a:r>
            <a:r>
              <a:rPr lang="en-US" dirty="0" err="1"/>
              <a:t>itu</a:t>
            </a:r>
            <a:r>
              <a:rPr lang="en-US" dirty="0"/>
              <a:t>, kami </a:t>
            </a:r>
            <a:r>
              <a:rPr lang="en-US" dirty="0" err="1"/>
              <a:t>mengakui</a:t>
            </a:r>
            <a:r>
              <a:rPr lang="en-US" dirty="0"/>
              <a:t> </a:t>
            </a:r>
            <a:r>
              <a:rPr lang="en-US" dirty="0" err="1"/>
              <a:t>ancaman</a:t>
            </a:r>
            <a:r>
              <a:rPr lang="en-US" dirty="0"/>
              <a:t> yang </a:t>
            </a:r>
            <a:r>
              <a:rPr lang="en-US" dirty="0" err="1"/>
              <a:t>ditimbulkan</a:t>
            </a:r>
            <a:r>
              <a:rPr lang="en-US" dirty="0"/>
              <a:t> oleh </a:t>
            </a:r>
            <a:r>
              <a:rPr lang="en-US" dirty="0" err="1"/>
              <a:t>faktor</a:t>
            </a:r>
            <a:r>
              <a:rPr lang="en-US" dirty="0"/>
              <a:t> </a:t>
            </a:r>
            <a:r>
              <a:rPr lang="en-US" dirty="0" err="1"/>
              <a:t>eksternal</a:t>
            </a:r>
            <a:r>
              <a:rPr lang="en-US" dirty="0"/>
              <a:t> dan </a:t>
            </a:r>
            <a:r>
              <a:rPr lang="en-US" dirty="0" err="1"/>
              <a:t>persaingan</a:t>
            </a:r>
            <a:r>
              <a:rPr lang="en-US" dirty="0"/>
              <a:t>.</a:t>
            </a:r>
          </a:p>
          <a:p>
            <a:r>
              <a:rPr lang="en-US" dirty="0"/>
              <a:t>Slide 5: Tujuan </a:t>
            </a:r>
            <a:r>
              <a:rPr lang="en-US" dirty="0" err="1"/>
              <a:t>Bisnis</a:t>
            </a:r>
            <a:endParaRPr lang="en-US" dirty="0"/>
          </a:p>
          <a:p>
            <a:r>
              <a:rPr lang="en-US" dirty="0"/>
              <a:t>Visi dan </a:t>
            </a:r>
            <a:r>
              <a:rPr lang="en-US" dirty="0" err="1"/>
              <a:t>tujuan</a:t>
            </a:r>
            <a:r>
              <a:rPr lang="en-US" dirty="0"/>
              <a:t> </a:t>
            </a:r>
            <a:r>
              <a:rPr lang="en-US" dirty="0" err="1"/>
              <a:t>jangka</a:t>
            </a:r>
            <a:r>
              <a:rPr lang="en-US" dirty="0"/>
              <a:t> </a:t>
            </a:r>
            <a:r>
              <a:rPr lang="en-US" dirty="0" err="1"/>
              <a:t>panjang</a:t>
            </a:r>
            <a:endParaRPr lang="en-US" dirty="0"/>
          </a:p>
          <a:p>
            <a:r>
              <a:rPr lang="en-US" dirty="0"/>
              <a:t>Tujuan SMART (</a:t>
            </a:r>
            <a:r>
              <a:rPr lang="en-US" dirty="0" err="1"/>
              <a:t>Spesifik</a:t>
            </a:r>
            <a:r>
              <a:rPr lang="en-US" dirty="0"/>
              <a:t>, Measurable, Achievable, Relevant, Time-bound)</a:t>
            </a:r>
          </a:p>
          <a:p>
            <a:r>
              <a:rPr lang="en-US" dirty="0"/>
              <a:t>Strategi </a:t>
            </a:r>
            <a:r>
              <a:rPr lang="en-US" dirty="0" err="1"/>
              <a:t>bisnis</a:t>
            </a:r>
            <a:r>
              <a:rPr lang="en-US" dirty="0"/>
              <a:t> kami </a:t>
            </a:r>
            <a:r>
              <a:rPr lang="en-US" dirty="0" err="1"/>
              <a:t>berputar</a:t>
            </a:r>
            <a:r>
              <a:rPr lang="en-US" dirty="0"/>
              <a:t> di </a:t>
            </a:r>
            <a:r>
              <a:rPr lang="en-US" dirty="0" err="1"/>
              <a:t>sekitar</a:t>
            </a:r>
            <a:r>
              <a:rPr lang="en-US" dirty="0"/>
              <a:t> </a:t>
            </a:r>
            <a:r>
              <a:rPr lang="en-US" dirty="0" err="1"/>
              <a:t>pencapaian</a:t>
            </a:r>
            <a:r>
              <a:rPr lang="en-US" dirty="0"/>
              <a:t> </a:t>
            </a:r>
            <a:r>
              <a:rPr lang="en-US" dirty="0" err="1"/>
              <a:t>tujuan</a:t>
            </a:r>
            <a:r>
              <a:rPr lang="en-US" dirty="0"/>
              <a:t> </a:t>
            </a:r>
            <a:r>
              <a:rPr lang="en-US" dirty="0" err="1"/>
              <a:t>spesifik</a:t>
            </a:r>
            <a:r>
              <a:rPr lang="en-US" dirty="0"/>
              <a:t>. Visi </a:t>
            </a:r>
            <a:r>
              <a:rPr lang="en-US" dirty="0" err="1"/>
              <a:t>jangka</a:t>
            </a:r>
            <a:r>
              <a:rPr lang="en-US" dirty="0"/>
              <a:t> </a:t>
            </a:r>
            <a:r>
              <a:rPr lang="en-US" dirty="0" err="1"/>
              <a:t>panjang</a:t>
            </a:r>
            <a:r>
              <a:rPr lang="en-US" dirty="0"/>
              <a:t> kami </a:t>
            </a:r>
            <a:r>
              <a:rPr lang="en-US" dirty="0" err="1"/>
              <a:t>adalah</a:t>
            </a:r>
            <a:r>
              <a:rPr lang="en-US" dirty="0"/>
              <a:t> [</a:t>
            </a:r>
            <a:r>
              <a:rPr lang="en-US" dirty="0" err="1"/>
              <a:t>sebutkan</a:t>
            </a:r>
            <a:r>
              <a:rPr lang="en-US" dirty="0"/>
              <a:t> </a:t>
            </a:r>
            <a:r>
              <a:rPr lang="en-US" dirty="0" err="1"/>
              <a:t>visi</a:t>
            </a:r>
            <a:r>
              <a:rPr lang="en-US" dirty="0"/>
              <a:t> </a:t>
            </a:r>
            <a:r>
              <a:rPr lang="en-US" dirty="0" err="1"/>
              <a:t>jangka</a:t>
            </a:r>
            <a:r>
              <a:rPr lang="en-US" dirty="0"/>
              <a:t> </a:t>
            </a:r>
            <a:r>
              <a:rPr lang="en-US" dirty="0" err="1"/>
              <a:t>panjang</a:t>
            </a:r>
            <a:r>
              <a:rPr lang="en-US" dirty="0"/>
              <a:t>]. </a:t>
            </a:r>
            <a:r>
              <a:rPr lang="en-US" dirty="0" err="1"/>
              <a:t>Untuk</a:t>
            </a:r>
            <a:r>
              <a:rPr lang="en-US" dirty="0"/>
              <a:t> </a:t>
            </a:r>
            <a:r>
              <a:rPr lang="en-US" dirty="0" err="1"/>
              <a:t>memastikan</a:t>
            </a:r>
            <a:r>
              <a:rPr lang="en-US" dirty="0"/>
              <a:t> </a:t>
            </a:r>
            <a:r>
              <a:rPr lang="en-US" dirty="0" err="1"/>
              <a:t>kejelasan</a:t>
            </a:r>
            <a:r>
              <a:rPr lang="en-US" dirty="0"/>
              <a:t> dan </a:t>
            </a:r>
            <a:r>
              <a:rPr lang="en-US" dirty="0" err="1"/>
              <a:t>efektivitas</a:t>
            </a:r>
            <a:r>
              <a:rPr lang="en-US" dirty="0"/>
              <a:t>, kami </a:t>
            </a:r>
            <a:r>
              <a:rPr lang="en-US" dirty="0" err="1"/>
              <a:t>telah</a:t>
            </a:r>
            <a:r>
              <a:rPr lang="en-US" dirty="0"/>
              <a:t> </a:t>
            </a:r>
            <a:r>
              <a:rPr lang="en-US" dirty="0" err="1"/>
              <a:t>menetapkan</a:t>
            </a:r>
            <a:r>
              <a:rPr lang="en-US" dirty="0"/>
              <a:t> </a:t>
            </a:r>
            <a:r>
              <a:rPr lang="en-US" dirty="0" err="1"/>
              <a:t>tujuan</a:t>
            </a:r>
            <a:r>
              <a:rPr lang="en-US" dirty="0"/>
              <a:t> SMART yang </a:t>
            </a:r>
            <a:r>
              <a:rPr lang="en-US" dirty="0" err="1"/>
              <a:t>Spesifik</a:t>
            </a:r>
            <a:r>
              <a:rPr lang="en-US" dirty="0"/>
              <a:t>, Measurable, Achievable, Relevant, dan Time-bound. Tujuan </a:t>
            </a:r>
            <a:r>
              <a:rPr lang="en-US" dirty="0" err="1"/>
              <a:t>ini</a:t>
            </a:r>
            <a:r>
              <a:rPr lang="en-US" dirty="0"/>
              <a:t> </a:t>
            </a:r>
            <a:r>
              <a:rPr lang="en-US" dirty="0" err="1"/>
              <a:t>sejalan</a:t>
            </a:r>
            <a:r>
              <a:rPr lang="en-US" dirty="0"/>
              <a:t> </a:t>
            </a:r>
            <a:r>
              <a:rPr lang="en-US" dirty="0" err="1"/>
              <a:t>dengan</a:t>
            </a:r>
            <a:r>
              <a:rPr lang="en-US" dirty="0"/>
              <a:t> strategi </a:t>
            </a:r>
            <a:r>
              <a:rPr lang="en-US" dirty="0" err="1"/>
              <a:t>bisnis</a:t>
            </a:r>
            <a:r>
              <a:rPr lang="en-US" dirty="0"/>
              <a:t> kami </a:t>
            </a:r>
            <a:r>
              <a:rPr lang="en-US" dirty="0" err="1"/>
              <a:t>secara</a:t>
            </a:r>
            <a:r>
              <a:rPr lang="en-US" dirty="0"/>
              <a:t> </a:t>
            </a:r>
            <a:r>
              <a:rPr lang="en-US" dirty="0" err="1"/>
              <a:t>keseluruhan</a:t>
            </a:r>
            <a:r>
              <a:rPr lang="en-US" dirty="0"/>
              <a:t> dan </a:t>
            </a:r>
            <a:r>
              <a:rPr lang="en-US" dirty="0" err="1"/>
              <a:t>akan</a:t>
            </a:r>
            <a:r>
              <a:rPr lang="en-US" dirty="0"/>
              <a:t> </a:t>
            </a:r>
            <a:r>
              <a:rPr lang="en-US" dirty="0" err="1"/>
              <a:t>membimbing</a:t>
            </a:r>
            <a:r>
              <a:rPr lang="en-US" dirty="0"/>
              <a:t> </a:t>
            </a:r>
            <a:r>
              <a:rPr lang="en-US" dirty="0" err="1"/>
              <a:t>tindakan</a:t>
            </a:r>
            <a:r>
              <a:rPr lang="en-US" dirty="0"/>
              <a:t> dan </a:t>
            </a:r>
            <a:r>
              <a:rPr lang="en-US" dirty="0" err="1"/>
              <a:t>pengambilan</a:t>
            </a:r>
            <a:r>
              <a:rPr lang="en-US" dirty="0"/>
              <a:t> </a:t>
            </a:r>
            <a:r>
              <a:rPr lang="en-US" dirty="0" err="1"/>
              <a:t>keputusan</a:t>
            </a:r>
            <a:r>
              <a:rPr lang="en-US" dirty="0"/>
              <a:t> kami.</a:t>
            </a:r>
          </a:p>
          <a:p>
            <a:r>
              <a:rPr lang="en-US" dirty="0"/>
              <a:t>Slide 6: Strategi Utama</a:t>
            </a:r>
          </a:p>
          <a:p>
            <a:r>
              <a:rPr lang="en-US" dirty="0" err="1"/>
              <a:t>Untuk</a:t>
            </a:r>
            <a:r>
              <a:rPr lang="en-US" dirty="0"/>
              <a:t> </a:t>
            </a:r>
            <a:r>
              <a:rPr lang="en-US" dirty="0" err="1"/>
              <a:t>mencapai</a:t>
            </a:r>
            <a:r>
              <a:rPr lang="en-US" dirty="0"/>
              <a:t> </a:t>
            </a:r>
            <a:r>
              <a:rPr lang="en-US" dirty="0" err="1"/>
              <a:t>tujuan</a:t>
            </a:r>
            <a:r>
              <a:rPr lang="en-US" dirty="0"/>
              <a:t> </a:t>
            </a:r>
            <a:r>
              <a:rPr lang="en-US" dirty="0" err="1"/>
              <a:t>bisnis</a:t>
            </a:r>
            <a:r>
              <a:rPr lang="en-US" dirty="0"/>
              <a:t> kami, kami </a:t>
            </a:r>
            <a:r>
              <a:rPr lang="en-US" dirty="0" err="1"/>
              <a:t>telah</a:t>
            </a:r>
            <a:r>
              <a:rPr lang="en-US" dirty="0"/>
              <a:t> </a:t>
            </a:r>
            <a:r>
              <a:rPr lang="en-US" dirty="0" err="1"/>
              <a:t>mengembangkan</a:t>
            </a:r>
            <a:r>
              <a:rPr lang="en-US" dirty="0"/>
              <a:t> strategi </a:t>
            </a:r>
            <a:r>
              <a:rPr lang="en-US" dirty="0" err="1"/>
              <a:t>utama</a:t>
            </a:r>
            <a:r>
              <a:rPr lang="en-US" dirty="0"/>
              <a:t>. Strategi 1: LOREM IPSUM</a:t>
            </a:r>
          </a:p>
          <a:p>
            <a:r>
              <a:rPr lang="en-US" dirty="0"/>
              <a:t>Strategi 2: LOREM IPSUM</a:t>
            </a:r>
          </a:p>
          <a:p>
            <a:r>
              <a:rPr lang="en-US" dirty="0"/>
              <a:t>Strategi 3: LOREM IPSUM</a:t>
            </a:r>
          </a:p>
          <a:p>
            <a:r>
              <a:rPr lang="en-US" dirty="0"/>
              <a:t>Strategi </a:t>
            </a:r>
            <a:r>
              <a:rPr lang="en-US" dirty="0" err="1"/>
              <a:t>ini</a:t>
            </a:r>
            <a:r>
              <a:rPr lang="en-US" dirty="0"/>
              <a:t> </a:t>
            </a:r>
            <a:r>
              <a:rPr lang="en-US" dirty="0" err="1"/>
              <a:t>membentuk</a:t>
            </a:r>
            <a:r>
              <a:rPr lang="en-US" dirty="0"/>
              <a:t> </a:t>
            </a:r>
            <a:r>
              <a:rPr lang="en-US" dirty="0" err="1"/>
              <a:t>dasar</a:t>
            </a:r>
            <a:r>
              <a:rPr lang="en-US" dirty="0"/>
              <a:t> </a:t>
            </a:r>
            <a:r>
              <a:rPr lang="en-US" dirty="0" err="1"/>
              <a:t>rencana</a:t>
            </a:r>
            <a:r>
              <a:rPr lang="en-US" dirty="0"/>
              <a:t> </a:t>
            </a:r>
            <a:r>
              <a:rPr lang="en-US" dirty="0" err="1"/>
              <a:t>bisnis</a:t>
            </a:r>
            <a:r>
              <a:rPr lang="en-US" dirty="0"/>
              <a:t> kami.</a:t>
            </a:r>
          </a:p>
          <a:p>
            <a:r>
              <a:rPr lang="en-US" dirty="0"/>
              <a:t>Slide 7: </a:t>
            </a:r>
            <a:r>
              <a:rPr lang="en-US" dirty="0" err="1"/>
              <a:t>Rencana</a:t>
            </a:r>
            <a:r>
              <a:rPr lang="en-US" dirty="0"/>
              <a:t> </a:t>
            </a:r>
            <a:r>
              <a:rPr lang="en-US" dirty="0" err="1"/>
              <a:t>Implementasi</a:t>
            </a:r>
            <a:endParaRPr lang="en-US" dirty="0"/>
          </a:p>
          <a:p>
            <a:r>
              <a:rPr lang="en-US" dirty="0"/>
              <a:t>Langkah </a:t>
            </a:r>
            <a:r>
              <a:rPr lang="en-US" dirty="0" err="1"/>
              <a:t>tindakan</a:t>
            </a:r>
            <a:r>
              <a:rPr lang="en-US" dirty="0"/>
              <a:t> dan </a:t>
            </a:r>
            <a:r>
              <a:rPr lang="en-US" dirty="0" err="1"/>
              <a:t>jadwal</a:t>
            </a:r>
            <a:r>
              <a:rPr lang="en-US" dirty="0"/>
              <a:t> </a:t>
            </a:r>
            <a:r>
              <a:rPr lang="en-US" dirty="0" err="1"/>
              <a:t>waktu</a:t>
            </a:r>
            <a:endParaRPr lang="en-US" dirty="0"/>
          </a:p>
          <a:p>
            <a:r>
              <a:rPr lang="en-US" dirty="0" err="1"/>
              <a:t>Penetapan</a:t>
            </a:r>
            <a:r>
              <a:rPr lang="en-US" dirty="0"/>
              <a:t> </a:t>
            </a:r>
            <a:r>
              <a:rPr lang="en-US" dirty="0" err="1"/>
              <a:t>sumber</a:t>
            </a:r>
            <a:r>
              <a:rPr lang="en-US" dirty="0"/>
              <a:t> </a:t>
            </a:r>
            <a:r>
              <a:rPr lang="en-US" dirty="0" err="1"/>
              <a:t>daya</a:t>
            </a:r>
            <a:r>
              <a:rPr lang="en-US" dirty="0"/>
              <a:t> dan </a:t>
            </a:r>
            <a:r>
              <a:rPr lang="en-US" dirty="0" err="1"/>
              <a:t>tanggung</a:t>
            </a:r>
            <a:r>
              <a:rPr lang="en-US" dirty="0"/>
              <a:t> </a:t>
            </a:r>
            <a:r>
              <a:rPr lang="en-US" dirty="0" err="1"/>
              <a:t>jawab</a:t>
            </a:r>
            <a:r>
              <a:rPr lang="en-US" dirty="0"/>
              <a:t> </a:t>
            </a:r>
            <a:r>
              <a:rPr lang="en-US" dirty="0" err="1"/>
              <a:t>Indikator</a:t>
            </a:r>
            <a:r>
              <a:rPr lang="en-US" dirty="0"/>
              <a:t> Kinerja Utama (KPI)</a:t>
            </a:r>
          </a:p>
          <a:p>
            <a:r>
              <a:rPr lang="en-US" dirty="0" err="1"/>
              <a:t>Mengubah</a:t>
            </a:r>
            <a:r>
              <a:rPr lang="en-US" dirty="0"/>
              <a:t> strategi kami </a:t>
            </a:r>
            <a:r>
              <a:rPr lang="en-US" dirty="0" err="1"/>
              <a:t>menjadi</a:t>
            </a:r>
            <a:r>
              <a:rPr lang="en-US" dirty="0"/>
              <a:t> </a:t>
            </a:r>
            <a:r>
              <a:rPr lang="en-US" dirty="0" err="1"/>
              <a:t>kenyataan</a:t>
            </a:r>
            <a:r>
              <a:rPr lang="en-US" dirty="0"/>
              <a:t> </a:t>
            </a:r>
            <a:r>
              <a:rPr lang="en-US" dirty="0" err="1"/>
              <a:t>memerlukan</a:t>
            </a:r>
            <a:r>
              <a:rPr lang="en-US" dirty="0"/>
              <a:t> </a:t>
            </a:r>
            <a:r>
              <a:rPr lang="en-US" dirty="0" err="1"/>
              <a:t>rencana</a:t>
            </a:r>
            <a:r>
              <a:rPr lang="en-US" dirty="0"/>
              <a:t> </a:t>
            </a:r>
            <a:r>
              <a:rPr lang="en-US" dirty="0" err="1"/>
              <a:t>implementasi</a:t>
            </a:r>
            <a:r>
              <a:rPr lang="en-US" dirty="0"/>
              <a:t> yang </a:t>
            </a:r>
            <a:r>
              <a:rPr lang="en-US" dirty="0" err="1"/>
              <a:t>terdefinisi</a:t>
            </a:r>
            <a:r>
              <a:rPr lang="en-US" dirty="0"/>
              <a:t> </a:t>
            </a:r>
            <a:r>
              <a:rPr lang="en-US" dirty="0" err="1"/>
              <a:t>dengan</a:t>
            </a:r>
            <a:r>
              <a:rPr lang="en-US" dirty="0"/>
              <a:t> </a:t>
            </a:r>
            <a:r>
              <a:rPr lang="en-US" dirty="0" err="1"/>
              <a:t>baik</a:t>
            </a:r>
            <a:r>
              <a:rPr lang="en-US" dirty="0"/>
              <a:t>. Kami </a:t>
            </a:r>
            <a:r>
              <a:rPr lang="en-US" dirty="0" err="1"/>
              <a:t>telah</a:t>
            </a:r>
            <a:r>
              <a:rPr lang="en-US" dirty="0"/>
              <a:t> </a:t>
            </a:r>
            <a:r>
              <a:rPr lang="en-US" dirty="0" err="1"/>
              <a:t>menguraikan</a:t>
            </a:r>
            <a:r>
              <a:rPr lang="en-US" dirty="0"/>
              <a:t> </a:t>
            </a:r>
            <a:r>
              <a:rPr lang="en-US" dirty="0" err="1"/>
              <a:t>komponen</a:t>
            </a:r>
            <a:r>
              <a:rPr lang="en-US" dirty="0"/>
              <a:t> </a:t>
            </a:r>
            <a:r>
              <a:rPr lang="en-US" dirty="0" err="1"/>
              <a:t>kunci</a:t>
            </a:r>
            <a:r>
              <a:rPr lang="en-US" dirty="0"/>
              <a:t> </a:t>
            </a:r>
            <a:r>
              <a:rPr lang="en-US" dirty="0" err="1"/>
              <a:t>berikut</a:t>
            </a:r>
            <a:r>
              <a:rPr lang="en-US" dirty="0"/>
              <a:t>:</a:t>
            </a:r>
          </a:p>
          <a:p>
            <a:r>
              <a:rPr lang="en-US" dirty="0"/>
              <a:t>Langkah Tindakan dan Jadwal Waktu: Kami </a:t>
            </a:r>
            <a:r>
              <a:rPr lang="en-US" dirty="0" err="1"/>
              <a:t>telah</a:t>
            </a:r>
            <a:r>
              <a:rPr lang="en-US" dirty="0"/>
              <a:t> </a:t>
            </a:r>
            <a:r>
              <a:rPr lang="en-US" dirty="0" err="1"/>
              <a:t>mengidentifikasi</a:t>
            </a:r>
            <a:r>
              <a:rPr lang="en-US" dirty="0"/>
              <a:t> </a:t>
            </a:r>
            <a:r>
              <a:rPr lang="en-US" dirty="0" err="1"/>
              <a:t>langkah-langkah</a:t>
            </a:r>
            <a:r>
              <a:rPr lang="en-US" dirty="0"/>
              <a:t> </a:t>
            </a:r>
            <a:r>
              <a:rPr lang="en-US" dirty="0" err="1"/>
              <a:t>tindakan</a:t>
            </a:r>
            <a:r>
              <a:rPr lang="en-US" dirty="0"/>
              <a:t> </a:t>
            </a:r>
            <a:r>
              <a:rPr lang="en-US" dirty="0" err="1"/>
              <a:t>khusus</a:t>
            </a:r>
            <a:r>
              <a:rPr lang="en-US" dirty="0"/>
              <a:t> </a:t>
            </a:r>
            <a:r>
              <a:rPr lang="en-US" dirty="0" err="1"/>
              <a:t>untuk</a:t>
            </a:r>
            <a:r>
              <a:rPr lang="en-US" dirty="0"/>
              <a:t> </a:t>
            </a:r>
            <a:r>
              <a:rPr lang="en-US" dirty="0" err="1"/>
              <a:t>menjalankan</a:t>
            </a:r>
            <a:r>
              <a:rPr lang="en-US" dirty="0"/>
              <a:t> </a:t>
            </a:r>
            <a:r>
              <a:rPr lang="en-US" dirty="0" err="1"/>
              <a:t>setiap</a:t>
            </a:r>
            <a:r>
              <a:rPr lang="en-US" dirty="0"/>
              <a:t> strategi </a:t>
            </a:r>
            <a:r>
              <a:rPr lang="en-US" dirty="0" err="1"/>
              <a:t>dengan</a:t>
            </a:r>
            <a:r>
              <a:rPr lang="en-US" dirty="0"/>
              <a:t> </a:t>
            </a:r>
            <a:r>
              <a:rPr lang="en-US" dirty="0" err="1"/>
              <a:t>efektif</a:t>
            </a:r>
            <a:r>
              <a:rPr lang="en-US" dirty="0"/>
              <a:t>. Langkah-</a:t>
            </a:r>
            <a:r>
              <a:rPr lang="en-US" dirty="0" err="1"/>
              <a:t>langkah</a:t>
            </a:r>
            <a:r>
              <a:rPr lang="en-US" dirty="0"/>
              <a:t> </a:t>
            </a:r>
            <a:r>
              <a:rPr lang="en-US" dirty="0" err="1"/>
              <a:t>ini</a:t>
            </a:r>
            <a:r>
              <a:rPr lang="en-US" dirty="0"/>
              <a:t> </a:t>
            </a:r>
            <a:r>
              <a:rPr lang="en-US" dirty="0" err="1"/>
              <a:t>termasuk</a:t>
            </a:r>
            <a:r>
              <a:rPr lang="en-US" dirty="0"/>
              <a:t> [</a:t>
            </a:r>
            <a:r>
              <a:rPr lang="en-US" dirty="0" err="1"/>
              <a:t>sebutkan</a:t>
            </a:r>
            <a:r>
              <a:rPr lang="en-US" dirty="0"/>
              <a:t> </a:t>
            </a:r>
            <a:r>
              <a:rPr lang="en-US" dirty="0" err="1"/>
              <a:t>langkah</a:t>
            </a:r>
            <a:r>
              <a:rPr lang="en-US" dirty="0"/>
              <a:t> </a:t>
            </a:r>
            <a:r>
              <a:rPr lang="en-US" dirty="0" err="1"/>
              <a:t>tindakan</a:t>
            </a:r>
            <a:r>
              <a:rPr lang="en-US" dirty="0"/>
              <a:t>]. Kami juga </a:t>
            </a:r>
            <a:r>
              <a:rPr lang="en-US" dirty="0" err="1"/>
              <a:t>telah</a:t>
            </a:r>
            <a:r>
              <a:rPr lang="en-US" dirty="0"/>
              <a:t> </a:t>
            </a:r>
            <a:r>
              <a:rPr lang="en-US" dirty="0" err="1"/>
              <a:t>menetapkan</a:t>
            </a:r>
            <a:r>
              <a:rPr lang="en-US" dirty="0"/>
              <a:t> </a:t>
            </a:r>
            <a:r>
              <a:rPr lang="en-US" dirty="0" err="1"/>
              <a:t>jadwal</a:t>
            </a:r>
            <a:r>
              <a:rPr lang="en-US" dirty="0"/>
              <a:t> </a:t>
            </a:r>
            <a:r>
              <a:rPr lang="en-US" dirty="0" err="1"/>
              <a:t>waktu</a:t>
            </a:r>
            <a:r>
              <a:rPr lang="en-US" dirty="0"/>
              <a:t> </a:t>
            </a:r>
            <a:r>
              <a:rPr lang="en-US" dirty="0" err="1"/>
              <a:t>untuk</a:t>
            </a:r>
            <a:r>
              <a:rPr lang="en-US" dirty="0"/>
              <a:t> </a:t>
            </a:r>
            <a:r>
              <a:rPr lang="en-US" dirty="0" err="1"/>
              <a:t>memastikan</a:t>
            </a:r>
            <a:r>
              <a:rPr lang="en-US" dirty="0"/>
              <a:t> </a:t>
            </a:r>
            <a:r>
              <a:rPr lang="en-US" dirty="0" err="1"/>
              <a:t>penyelesaian</a:t>
            </a:r>
            <a:r>
              <a:rPr lang="en-US" dirty="0"/>
              <a:t> </a:t>
            </a:r>
            <a:r>
              <a:rPr lang="en-US" dirty="0" err="1"/>
              <a:t>tepat</a:t>
            </a:r>
            <a:r>
              <a:rPr lang="en-US" dirty="0"/>
              <a:t> </a:t>
            </a:r>
            <a:r>
              <a:rPr lang="en-US" dirty="0" err="1"/>
              <a:t>waktu</a:t>
            </a:r>
            <a:r>
              <a:rPr lang="en-US" dirty="0"/>
              <a:t> </a:t>
            </a:r>
            <a:r>
              <a:rPr lang="en-US" dirty="0" err="1"/>
              <a:t>dari</a:t>
            </a:r>
            <a:r>
              <a:rPr lang="en-US" dirty="0"/>
              <a:t> </a:t>
            </a:r>
            <a:r>
              <a:rPr lang="en-US" dirty="0" err="1"/>
              <a:t>setiap</a:t>
            </a:r>
            <a:r>
              <a:rPr lang="en-US" dirty="0"/>
              <a:t> </a:t>
            </a:r>
            <a:r>
              <a:rPr lang="en-US" dirty="0" err="1"/>
              <a:t>tugas</a:t>
            </a:r>
            <a:r>
              <a:rPr lang="en-US" dirty="0"/>
              <a:t>.</a:t>
            </a:r>
          </a:p>
          <a:p>
            <a:r>
              <a:rPr lang="en-US" dirty="0" err="1"/>
              <a:t>Penetapan</a:t>
            </a:r>
            <a:r>
              <a:rPr lang="en-US" dirty="0"/>
              <a:t> </a:t>
            </a:r>
            <a:r>
              <a:rPr lang="en-US" dirty="0" err="1"/>
              <a:t>Sumber</a:t>
            </a:r>
            <a:r>
              <a:rPr lang="en-US" dirty="0"/>
              <a:t> Daya dan </a:t>
            </a:r>
            <a:r>
              <a:rPr lang="en-US" dirty="0" err="1"/>
              <a:t>Tanggung</a:t>
            </a:r>
            <a:r>
              <a:rPr lang="en-US" dirty="0"/>
              <a:t> Jawab: Kami </a:t>
            </a:r>
            <a:r>
              <a:rPr lang="en-US" dirty="0" err="1"/>
              <a:t>telah</a:t>
            </a:r>
            <a:r>
              <a:rPr lang="en-US" dirty="0"/>
              <a:t> </a:t>
            </a:r>
            <a:r>
              <a:rPr lang="en-US" dirty="0" err="1"/>
              <a:t>mengalokasikan</a:t>
            </a:r>
            <a:r>
              <a:rPr lang="en-US" dirty="0"/>
              <a:t> </a:t>
            </a:r>
            <a:r>
              <a:rPr lang="en-US" dirty="0" err="1"/>
              <a:t>sumber</a:t>
            </a:r>
            <a:r>
              <a:rPr lang="en-US" dirty="0"/>
              <a:t> </a:t>
            </a:r>
            <a:r>
              <a:rPr lang="en-US" dirty="0" err="1"/>
              <a:t>daya</a:t>
            </a:r>
            <a:r>
              <a:rPr lang="en-US" dirty="0"/>
              <a:t> yang </a:t>
            </a:r>
            <a:r>
              <a:rPr lang="en-US" dirty="0" err="1"/>
              <a:t>diperlukan</a:t>
            </a:r>
            <a:r>
              <a:rPr lang="en-US" dirty="0"/>
              <a:t>, </a:t>
            </a:r>
            <a:r>
              <a:rPr lang="en-US" dirty="0" err="1"/>
              <a:t>termasuk</a:t>
            </a:r>
            <a:r>
              <a:rPr lang="en-US" dirty="0"/>
              <a:t> </a:t>
            </a:r>
            <a:r>
              <a:rPr lang="en-US" dirty="0" err="1"/>
              <a:t>anggaran</a:t>
            </a:r>
            <a:r>
              <a:rPr lang="en-US" dirty="0"/>
              <a:t>, </a:t>
            </a:r>
            <a:r>
              <a:rPr lang="en-US" dirty="0" err="1"/>
              <a:t>personel</a:t>
            </a:r>
            <a:r>
              <a:rPr lang="en-US" dirty="0"/>
              <a:t>, dan </a:t>
            </a:r>
            <a:r>
              <a:rPr lang="en-US" dirty="0" err="1"/>
              <a:t>teknologi</a:t>
            </a:r>
            <a:r>
              <a:rPr lang="en-US" dirty="0"/>
              <a:t>, </a:t>
            </a:r>
            <a:r>
              <a:rPr lang="en-US" dirty="0" err="1"/>
              <a:t>untuk</a:t>
            </a:r>
            <a:r>
              <a:rPr lang="en-US" dirty="0"/>
              <a:t> </a:t>
            </a:r>
            <a:r>
              <a:rPr lang="en-US" dirty="0" err="1"/>
              <a:t>mendukung</a:t>
            </a:r>
            <a:r>
              <a:rPr lang="en-US" dirty="0"/>
              <a:t> proses </a:t>
            </a:r>
            <a:r>
              <a:rPr lang="en-US" dirty="0" err="1"/>
              <a:t>implementasi</a:t>
            </a:r>
            <a:r>
              <a:rPr lang="en-US" dirty="0"/>
              <a:t>. </a:t>
            </a:r>
            <a:r>
              <a:rPr lang="en-US" dirty="0" err="1"/>
              <a:t>Setiap</a:t>
            </a:r>
            <a:r>
              <a:rPr lang="en-US" dirty="0"/>
              <a:t> </a:t>
            </a:r>
            <a:r>
              <a:rPr lang="en-US" dirty="0" err="1"/>
              <a:t>anggota</a:t>
            </a:r>
            <a:r>
              <a:rPr lang="en-US" dirty="0"/>
              <a:t> </a:t>
            </a:r>
            <a:r>
              <a:rPr lang="en-US" dirty="0" err="1"/>
              <a:t>tim</a:t>
            </a:r>
            <a:r>
              <a:rPr lang="en-US" dirty="0"/>
              <a:t> </a:t>
            </a:r>
            <a:r>
              <a:rPr lang="en-US" dirty="0" err="1"/>
              <a:t>telah</a:t>
            </a:r>
            <a:r>
              <a:rPr lang="en-US" dirty="0"/>
              <a:t> </a:t>
            </a:r>
            <a:r>
              <a:rPr lang="en-US" dirty="0" err="1"/>
              <a:t>ditugaskan</a:t>
            </a:r>
            <a:r>
              <a:rPr lang="en-US" dirty="0"/>
              <a:t> </a:t>
            </a:r>
            <a:r>
              <a:rPr lang="en-US" dirty="0" err="1"/>
              <a:t>tanggung</a:t>
            </a:r>
            <a:r>
              <a:rPr lang="en-US" dirty="0"/>
              <a:t> </a:t>
            </a:r>
            <a:r>
              <a:rPr lang="en-US" dirty="0" err="1"/>
              <a:t>jawab</a:t>
            </a:r>
            <a:r>
              <a:rPr lang="en-US" dirty="0"/>
              <a:t> yang </a:t>
            </a:r>
            <a:r>
              <a:rPr lang="en-US" dirty="0" err="1"/>
              <a:t>jelas</a:t>
            </a:r>
            <a:r>
              <a:rPr lang="en-US" dirty="0"/>
              <a:t> dan </a:t>
            </a:r>
            <a:r>
              <a:rPr lang="en-US" dirty="0" err="1"/>
              <a:t>bertanggung</a:t>
            </a:r>
            <a:r>
              <a:rPr lang="en-US" dirty="0"/>
              <a:t> </a:t>
            </a:r>
            <a:r>
              <a:rPr lang="en-US" dirty="0" err="1"/>
              <a:t>jawab</a:t>
            </a:r>
            <a:r>
              <a:rPr lang="en-US" dirty="0"/>
              <a:t> </a:t>
            </a:r>
            <a:r>
              <a:rPr lang="en-US" dirty="0" err="1"/>
              <a:t>atas</a:t>
            </a:r>
            <a:r>
              <a:rPr lang="en-US" dirty="0"/>
              <a:t> </a:t>
            </a:r>
            <a:r>
              <a:rPr lang="en-US" dirty="0" err="1"/>
              <a:t>tugas</a:t>
            </a:r>
            <a:r>
              <a:rPr lang="en-US" dirty="0"/>
              <a:t> </a:t>
            </a:r>
            <a:r>
              <a:rPr lang="en-US" dirty="0" err="1"/>
              <a:t>mereka</a:t>
            </a:r>
            <a:r>
              <a:rPr lang="en-US" dirty="0"/>
              <a:t> masing-masing.</a:t>
            </a:r>
          </a:p>
          <a:p>
            <a:r>
              <a:rPr lang="en-US" dirty="0" err="1"/>
              <a:t>Indikator</a:t>
            </a:r>
            <a:r>
              <a:rPr lang="en-US" dirty="0"/>
              <a:t> Kinerja Utama (KPI): </a:t>
            </a:r>
            <a:r>
              <a:rPr lang="en-US" dirty="0" err="1"/>
              <a:t>Untuk</a:t>
            </a:r>
            <a:r>
              <a:rPr lang="en-US" dirty="0"/>
              <a:t> </a:t>
            </a:r>
            <a:r>
              <a:rPr lang="en-US" dirty="0" err="1"/>
              <a:t>mengukur</a:t>
            </a:r>
            <a:r>
              <a:rPr lang="en-US" dirty="0"/>
              <a:t> </a:t>
            </a:r>
            <a:r>
              <a:rPr lang="en-US" dirty="0" err="1"/>
              <a:t>keberhasilan</a:t>
            </a:r>
            <a:r>
              <a:rPr lang="en-US" dirty="0"/>
              <a:t> strategi kami, kami </a:t>
            </a:r>
            <a:r>
              <a:rPr lang="en-US" dirty="0" err="1"/>
              <a:t>telah</a:t>
            </a:r>
            <a:r>
              <a:rPr lang="en-US" dirty="0"/>
              <a:t> </a:t>
            </a:r>
            <a:r>
              <a:rPr lang="en-US" dirty="0" err="1"/>
              <a:t>mengidentifikasi</a:t>
            </a:r>
            <a:r>
              <a:rPr lang="en-US" dirty="0"/>
              <a:t> KPI yang </a:t>
            </a:r>
            <a:r>
              <a:rPr lang="en-US" dirty="0" err="1"/>
              <a:t>relevan</a:t>
            </a:r>
            <a:r>
              <a:rPr lang="en-US" dirty="0"/>
              <a:t>. </a:t>
            </a:r>
            <a:r>
              <a:rPr lang="en-US" dirty="0" err="1"/>
              <a:t>Indikator</a:t>
            </a:r>
            <a:r>
              <a:rPr lang="en-US" dirty="0"/>
              <a:t> </a:t>
            </a:r>
            <a:r>
              <a:rPr lang="en-US" dirty="0" err="1"/>
              <a:t>ini</a:t>
            </a:r>
            <a:r>
              <a:rPr lang="en-US" dirty="0"/>
              <a:t> </a:t>
            </a:r>
            <a:r>
              <a:rPr lang="en-US" dirty="0" err="1"/>
              <a:t>akan</a:t>
            </a:r>
            <a:r>
              <a:rPr lang="en-US" dirty="0"/>
              <a:t> </a:t>
            </a:r>
            <a:r>
              <a:rPr lang="en-US" dirty="0" err="1"/>
              <a:t>melacak</a:t>
            </a:r>
            <a:r>
              <a:rPr lang="en-US" dirty="0"/>
              <a:t> </a:t>
            </a:r>
            <a:r>
              <a:rPr lang="en-US" dirty="0" err="1"/>
              <a:t>kemajuan</a:t>
            </a:r>
            <a:r>
              <a:rPr lang="en-US" dirty="0"/>
              <a:t> dan </a:t>
            </a:r>
            <a:r>
              <a:rPr lang="en-US" dirty="0" err="1"/>
              <a:t>memberikan</a:t>
            </a:r>
            <a:r>
              <a:rPr lang="en-US" dirty="0"/>
              <a:t> </a:t>
            </a:r>
            <a:r>
              <a:rPr lang="en-US" dirty="0" err="1"/>
              <a:t>wawasan</a:t>
            </a:r>
            <a:r>
              <a:rPr lang="en-US" dirty="0"/>
              <a:t> </a:t>
            </a:r>
            <a:r>
              <a:rPr lang="en-US" dirty="0" err="1"/>
              <a:t>berharga</a:t>
            </a:r>
            <a:r>
              <a:rPr lang="en-US" dirty="0"/>
              <a:t> </a:t>
            </a:r>
            <a:r>
              <a:rPr lang="en-US" dirty="0" err="1"/>
              <a:t>tentang</a:t>
            </a:r>
            <a:r>
              <a:rPr lang="en-US" dirty="0"/>
              <a:t> </a:t>
            </a:r>
            <a:r>
              <a:rPr lang="en-US" dirty="0" err="1"/>
              <a:t>efektivitas</a:t>
            </a:r>
            <a:r>
              <a:rPr lang="en-US" dirty="0"/>
              <a:t> strategi </a:t>
            </a:r>
            <a:r>
              <a:rPr lang="en-US" dirty="0" err="1"/>
              <a:t>bisnis</a:t>
            </a:r>
            <a:r>
              <a:rPr lang="en-US" dirty="0"/>
              <a:t> kami. </a:t>
            </a:r>
            <a:r>
              <a:rPr lang="en-US" dirty="0" err="1"/>
              <a:t>Beberapa</a:t>
            </a:r>
            <a:r>
              <a:rPr lang="en-US" dirty="0"/>
              <a:t> KPI kami </a:t>
            </a:r>
            <a:r>
              <a:rPr lang="en-US" dirty="0" err="1"/>
              <a:t>termasuk</a:t>
            </a:r>
            <a:r>
              <a:rPr lang="en-US" dirty="0"/>
              <a:t> [</a:t>
            </a:r>
            <a:r>
              <a:rPr lang="en-US" dirty="0" err="1"/>
              <a:t>sebutkan</a:t>
            </a:r>
            <a:r>
              <a:rPr lang="en-US" dirty="0"/>
              <a:t> KPI </a:t>
            </a:r>
            <a:r>
              <a:rPr lang="en-US" dirty="0" err="1"/>
              <a:t>khusus</a:t>
            </a:r>
            <a:r>
              <a:rPr lang="en-US" dirty="0"/>
              <a:t>].</a:t>
            </a:r>
          </a:p>
          <a:p>
            <a:r>
              <a:rPr lang="en-US" dirty="0"/>
              <a:t>Slide 8: </a:t>
            </a:r>
            <a:r>
              <a:rPr lang="en-US" dirty="0" err="1"/>
              <a:t>Pemantauan</a:t>
            </a:r>
            <a:r>
              <a:rPr lang="en-US" dirty="0"/>
              <a:t> dan </a:t>
            </a:r>
            <a:r>
              <a:rPr lang="en-US" dirty="0" err="1"/>
              <a:t>Evaluasi</a:t>
            </a:r>
            <a:endParaRPr lang="en-US" dirty="0"/>
          </a:p>
          <a:p>
            <a:r>
              <a:rPr lang="en-US" dirty="0" err="1"/>
              <a:t>Pemantauan</a:t>
            </a:r>
            <a:r>
              <a:rPr lang="en-US" dirty="0"/>
              <a:t> </a:t>
            </a:r>
            <a:r>
              <a:rPr lang="en-US" dirty="0" err="1"/>
              <a:t>kinerja</a:t>
            </a:r>
            <a:r>
              <a:rPr lang="en-US" dirty="0"/>
              <a:t> </a:t>
            </a:r>
            <a:r>
              <a:rPr lang="en-US" dirty="0" err="1"/>
              <a:t>secara</a:t>
            </a:r>
            <a:r>
              <a:rPr lang="en-US" dirty="0"/>
              <a:t> </a:t>
            </a:r>
            <a:r>
              <a:rPr lang="en-US" dirty="0" err="1"/>
              <a:t>berkala</a:t>
            </a:r>
            <a:r>
              <a:rPr lang="en-US" dirty="0"/>
              <a:t> </a:t>
            </a:r>
            <a:r>
              <a:rPr lang="en-US" dirty="0" err="1"/>
              <a:t>Pengambilan</a:t>
            </a:r>
            <a:r>
              <a:rPr lang="en-US" dirty="0"/>
              <a:t> </a:t>
            </a:r>
            <a:r>
              <a:rPr lang="en-US" dirty="0" err="1"/>
              <a:t>keputusan</a:t>
            </a:r>
            <a:r>
              <a:rPr lang="en-US" dirty="0"/>
              <a:t> </a:t>
            </a:r>
            <a:r>
              <a:rPr lang="en-US" dirty="0" err="1"/>
              <a:t>berbasis</a:t>
            </a:r>
            <a:r>
              <a:rPr lang="en-US" dirty="0"/>
              <a:t> data</a:t>
            </a:r>
          </a:p>
          <a:p>
            <a:r>
              <a:rPr lang="en-US" dirty="0" err="1"/>
              <a:t>Peningkatan</a:t>
            </a:r>
            <a:r>
              <a:rPr lang="en-US" dirty="0"/>
              <a:t> </a:t>
            </a:r>
            <a:r>
              <a:rPr lang="en-US" dirty="0" err="1"/>
              <a:t>berkelanjutan</a:t>
            </a:r>
            <a:r>
              <a:rPr lang="en-US" dirty="0"/>
              <a:t> dan </a:t>
            </a:r>
            <a:r>
              <a:rPr lang="en-US" dirty="0" err="1"/>
              <a:t>adaptabilitas</a:t>
            </a:r>
            <a:endParaRPr lang="en-US" dirty="0"/>
          </a:p>
          <a:p>
            <a:r>
              <a:rPr lang="en-US" dirty="0" err="1"/>
              <a:t>Memantau</a:t>
            </a:r>
            <a:r>
              <a:rPr lang="en-US" dirty="0"/>
              <a:t> dan </a:t>
            </a:r>
            <a:r>
              <a:rPr lang="en-US" dirty="0" err="1"/>
              <a:t>mengevaluasi</a:t>
            </a:r>
            <a:r>
              <a:rPr lang="en-US" dirty="0"/>
              <a:t> strategi </a:t>
            </a:r>
            <a:r>
              <a:rPr lang="en-US" dirty="0" err="1"/>
              <a:t>bisnis</a:t>
            </a:r>
            <a:r>
              <a:rPr lang="en-US" dirty="0"/>
              <a:t> kami </a:t>
            </a:r>
            <a:r>
              <a:rPr lang="en-US" dirty="0" err="1"/>
              <a:t>adalah</a:t>
            </a:r>
            <a:r>
              <a:rPr lang="en-US" dirty="0"/>
              <a:t> </a:t>
            </a:r>
            <a:r>
              <a:rPr lang="en-US" dirty="0" err="1"/>
              <a:t>krusial</a:t>
            </a:r>
            <a:r>
              <a:rPr lang="en-US" dirty="0"/>
              <a:t> </a:t>
            </a:r>
            <a:r>
              <a:rPr lang="en-US" dirty="0" err="1"/>
              <a:t>untuk</a:t>
            </a:r>
            <a:r>
              <a:rPr lang="en-US" dirty="0"/>
              <a:t> </a:t>
            </a:r>
            <a:r>
              <a:rPr lang="en-US" dirty="0" err="1"/>
              <a:t>kesuksesan</a:t>
            </a:r>
            <a:r>
              <a:rPr lang="en-US" dirty="0"/>
              <a:t> </a:t>
            </a:r>
            <a:r>
              <a:rPr lang="en-US" dirty="0" err="1"/>
              <a:t>berkelanjutan</a:t>
            </a:r>
            <a:r>
              <a:rPr lang="en-US" dirty="0"/>
              <a:t>. Kami </a:t>
            </a:r>
            <a:r>
              <a:rPr lang="en-US" dirty="0" err="1"/>
              <a:t>akan</a:t>
            </a:r>
            <a:r>
              <a:rPr lang="en-US" dirty="0"/>
              <a:t> </a:t>
            </a:r>
            <a:r>
              <a:rPr lang="en-US" dirty="0" err="1"/>
              <a:t>menerapkan</a:t>
            </a:r>
            <a:r>
              <a:rPr lang="en-US" dirty="0"/>
              <a:t> </a:t>
            </a:r>
            <a:r>
              <a:rPr lang="en-US" dirty="0" err="1"/>
              <a:t>pemantauan</a:t>
            </a:r>
            <a:r>
              <a:rPr lang="en-US" dirty="0"/>
              <a:t> </a:t>
            </a:r>
            <a:r>
              <a:rPr lang="en-US" dirty="0" err="1"/>
              <a:t>kinerja</a:t>
            </a:r>
            <a:r>
              <a:rPr lang="en-US" dirty="0"/>
              <a:t> </a:t>
            </a:r>
            <a:r>
              <a:rPr lang="en-US" dirty="0" err="1"/>
              <a:t>secara</a:t>
            </a:r>
            <a:r>
              <a:rPr lang="en-US" dirty="0"/>
              <a:t> </a:t>
            </a:r>
            <a:r>
              <a:rPr lang="en-US" dirty="0" err="1"/>
              <a:t>berkala</a:t>
            </a:r>
            <a:r>
              <a:rPr lang="en-US" dirty="0"/>
              <a:t> </a:t>
            </a:r>
            <a:r>
              <a:rPr lang="en-US" dirty="0" err="1"/>
              <a:t>untuk</a:t>
            </a:r>
            <a:r>
              <a:rPr lang="en-US" dirty="0"/>
              <a:t> </a:t>
            </a:r>
            <a:r>
              <a:rPr lang="en-US" dirty="0" err="1"/>
              <a:t>menilai</a:t>
            </a:r>
            <a:r>
              <a:rPr lang="en-US" dirty="0"/>
              <a:t> </a:t>
            </a:r>
            <a:r>
              <a:rPr lang="en-US" dirty="0" err="1"/>
              <a:t>kemajuan</a:t>
            </a:r>
            <a:r>
              <a:rPr lang="en-US" dirty="0"/>
              <a:t> kami </a:t>
            </a:r>
            <a:r>
              <a:rPr lang="en-US" dirty="0" err="1"/>
              <a:t>terhadap</a:t>
            </a:r>
            <a:r>
              <a:rPr lang="en-US" dirty="0"/>
              <a:t> </a:t>
            </a:r>
            <a:r>
              <a:rPr lang="en-US" dirty="0" err="1"/>
              <a:t>tujuan</a:t>
            </a:r>
            <a:r>
              <a:rPr lang="en-US" dirty="0"/>
              <a:t> dan KPI yang </a:t>
            </a:r>
            <a:r>
              <a:rPr lang="en-US" dirty="0" err="1"/>
              <a:t>ditetapkan</a:t>
            </a:r>
            <a:r>
              <a:rPr lang="en-US" dirty="0"/>
              <a:t>. </a:t>
            </a:r>
            <a:r>
              <a:rPr lang="en-US" dirty="0" err="1"/>
              <a:t>Pengambilan</a:t>
            </a:r>
            <a:r>
              <a:rPr lang="en-US" dirty="0"/>
              <a:t> </a:t>
            </a:r>
            <a:r>
              <a:rPr lang="en-US" dirty="0" err="1"/>
              <a:t>keputusan</a:t>
            </a:r>
            <a:r>
              <a:rPr lang="en-US" dirty="0"/>
              <a:t> </a:t>
            </a:r>
            <a:r>
              <a:rPr lang="en-US" dirty="0" err="1"/>
              <a:t>berbasis</a:t>
            </a:r>
            <a:r>
              <a:rPr lang="en-US" dirty="0"/>
              <a:t> data </a:t>
            </a:r>
            <a:r>
              <a:rPr lang="en-US" dirty="0" err="1"/>
              <a:t>akan</a:t>
            </a:r>
            <a:r>
              <a:rPr lang="en-US" dirty="0"/>
              <a:t> </a:t>
            </a:r>
            <a:r>
              <a:rPr lang="en-US" dirty="0" err="1"/>
              <a:t>membimbing</a:t>
            </a:r>
            <a:r>
              <a:rPr lang="en-US" dirty="0"/>
              <a:t> kami </a:t>
            </a:r>
            <a:r>
              <a:rPr lang="en-US" dirty="0" err="1"/>
              <a:t>dalam</a:t>
            </a:r>
            <a:r>
              <a:rPr lang="en-US" dirty="0"/>
              <a:t> </a:t>
            </a:r>
            <a:r>
              <a:rPr lang="en-US" dirty="0" err="1"/>
              <a:t>membuat</a:t>
            </a:r>
            <a:r>
              <a:rPr lang="en-US" dirty="0"/>
              <a:t> </a:t>
            </a:r>
            <a:r>
              <a:rPr lang="en-US" dirty="0" err="1"/>
              <a:t>pilihan</a:t>
            </a:r>
            <a:r>
              <a:rPr lang="en-US" dirty="0"/>
              <a:t> yang </a:t>
            </a:r>
            <a:r>
              <a:rPr lang="en-US" dirty="0" err="1"/>
              <a:t>berdasarkan</a:t>
            </a:r>
            <a:r>
              <a:rPr lang="en-US" dirty="0"/>
              <a:t> </a:t>
            </a:r>
            <a:r>
              <a:rPr lang="en-US" dirty="0" err="1"/>
              <a:t>informasi</a:t>
            </a:r>
            <a:r>
              <a:rPr lang="en-US" dirty="0"/>
              <a:t> </a:t>
            </a:r>
            <a:r>
              <a:rPr lang="en-US" dirty="0" err="1"/>
              <a:t>untuk</a:t>
            </a:r>
            <a:r>
              <a:rPr lang="en-US" dirty="0"/>
              <a:t> </a:t>
            </a:r>
            <a:r>
              <a:rPr lang="en-US" dirty="0" err="1"/>
              <a:t>mengoptimalkan</a:t>
            </a:r>
            <a:r>
              <a:rPr lang="en-US" dirty="0"/>
              <a:t> strategi kami. Kami </a:t>
            </a:r>
            <a:r>
              <a:rPr lang="en-US" dirty="0" err="1"/>
              <a:t>mengadopsi</a:t>
            </a:r>
            <a:r>
              <a:rPr lang="en-US" dirty="0"/>
              <a:t> </a:t>
            </a:r>
            <a:r>
              <a:rPr lang="en-US" dirty="0" err="1"/>
              <a:t>budaya</a:t>
            </a:r>
            <a:r>
              <a:rPr lang="en-US" dirty="0"/>
              <a:t> </a:t>
            </a:r>
            <a:r>
              <a:rPr lang="en-US" dirty="0" err="1"/>
              <a:t>perbaikan</a:t>
            </a:r>
            <a:r>
              <a:rPr lang="en-US" dirty="0"/>
              <a:t> </a:t>
            </a:r>
            <a:r>
              <a:rPr lang="en-US" dirty="0" err="1"/>
              <a:t>berkelanjutan</a:t>
            </a:r>
            <a:r>
              <a:rPr lang="en-US" dirty="0"/>
              <a:t> dan </a:t>
            </a:r>
            <a:r>
              <a:rPr lang="en-US" dirty="0" err="1"/>
              <a:t>adaptabilitas</a:t>
            </a:r>
            <a:r>
              <a:rPr lang="en-US" dirty="0"/>
              <a:t>, </a:t>
            </a:r>
            <a:r>
              <a:rPr lang="en-US" dirty="0" err="1"/>
              <a:t>memungkinkan</a:t>
            </a:r>
            <a:r>
              <a:rPr lang="en-US" dirty="0"/>
              <a:t> kami </a:t>
            </a:r>
            <a:r>
              <a:rPr lang="en-US" dirty="0" err="1"/>
              <a:t>untuk</a:t>
            </a:r>
            <a:r>
              <a:rPr lang="en-US" dirty="0"/>
              <a:t> </a:t>
            </a:r>
            <a:r>
              <a:rPr lang="en-US" dirty="0" err="1"/>
              <a:t>menyempurnakan</a:t>
            </a:r>
            <a:r>
              <a:rPr lang="en-US" dirty="0"/>
              <a:t> </a:t>
            </a:r>
            <a:r>
              <a:rPr lang="en-US" dirty="0" err="1"/>
              <a:t>pendekatan</a:t>
            </a:r>
            <a:r>
              <a:rPr lang="en-US" dirty="0"/>
              <a:t> kami </a:t>
            </a:r>
            <a:r>
              <a:rPr lang="en-US" dirty="0" err="1"/>
              <a:t>berdasarkan</a:t>
            </a:r>
            <a:r>
              <a:rPr lang="en-US" dirty="0"/>
              <a:t> </a:t>
            </a:r>
            <a:r>
              <a:rPr lang="en-US" dirty="0" err="1"/>
              <a:t>dinamika</a:t>
            </a:r>
            <a:r>
              <a:rPr lang="en-US" dirty="0"/>
              <a:t> pasar dan </a:t>
            </a:r>
            <a:r>
              <a:rPr lang="en-US" dirty="0" err="1"/>
              <a:t>umpan</a:t>
            </a:r>
            <a:r>
              <a:rPr lang="en-US" dirty="0"/>
              <a:t> </a:t>
            </a:r>
            <a:r>
              <a:rPr lang="en-US" dirty="0" err="1"/>
              <a:t>balik</a:t>
            </a:r>
            <a:r>
              <a:rPr lang="en-US" dirty="0"/>
              <a:t> </a:t>
            </a:r>
            <a:r>
              <a:rPr lang="en-US" dirty="0" err="1"/>
              <a:t>pelanggan</a:t>
            </a:r>
            <a:r>
              <a:rPr lang="en-US" dirty="0"/>
              <a:t>.</a:t>
            </a:r>
          </a:p>
          <a:p>
            <a:r>
              <a:rPr lang="en-US" dirty="0"/>
              <a:t>Slide 9: </a:t>
            </a:r>
            <a:r>
              <a:rPr lang="en-US" dirty="0" err="1"/>
              <a:t>Manajemen</a:t>
            </a:r>
            <a:r>
              <a:rPr lang="en-US" dirty="0"/>
              <a:t> </a:t>
            </a:r>
            <a:r>
              <a:rPr lang="en-US" dirty="0" err="1"/>
              <a:t>Risiko</a:t>
            </a:r>
            <a:endParaRPr lang="en-US" dirty="0"/>
          </a:p>
          <a:p>
            <a:r>
              <a:rPr lang="en-US" dirty="0" err="1"/>
              <a:t>Identifikasi</a:t>
            </a:r>
            <a:r>
              <a:rPr lang="en-US" dirty="0"/>
              <a:t> </a:t>
            </a:r>
            <a:r>
              <a:rPr lang="en-US" dirty="0" err="1"/>
              <a:t>risiko</a:t>
            </a:r>
            <a:r>
              <a:rPr lang="en-US" dirty="0"/>
              <a:t> dan </a:t>
            </a:r>
            <a:r>
              <a:rPr lang="en-US" dirty="0" err="1"/>
              <a:t>tantangan</a:t>
            </a:r>
            <a:r>
              <a:rPr lang="en-US" dirty="0"/>
              <a:t> </a:t>
            </a:r>
            <a:r>
              <a:rPr lang="en-US" dirty="0" err="1"/>
              <a:t>potensial</a:t>
            </a:r>
            <a:r>
              <a:rPr lang="en-US" dirty="0"/>
              <a:t> Strategi </a:t>
            </a:r>
            <a:r>
              <a:rPr lang="en-US" dirty="0" err="1"/>
              <a:t>mitigasi</a:t>
            </a:r>
            <a:endParaRPr lang="en-US" dirty="0"/>
          </a:p>
          <a:p>
            <a:r>
              <a:rPr lang="en-US" dirty="0" err="1"/>
              <a:t>Rencana</a:t>
            </a:r>
            <a:r>
              <a:rPr lang="en-US" dirty="0"/>
              <a:t> </a:t>
            </a:r>
            <a:r>
              <a:rPr lang="en-US" dirty="0" err="1"/>
              <a:t>kontingensi</a:t>
            </a:r>
            <a:endParaRPr lang="en-US" dirty="0"/>
          </a:p>
          <a:p>
            <a:r>
              <a:rPr lang="en-US" dirty="0" err="1"/>
              <a:t>Setiap</a:t>
            </a:r>
            <a:r>
              <a:rPr lang="en-US" dirty="0"/>
              <a:t> strategi </a:t>
            </a:r>
            <a:r>
              <a:rPr lang="en-US" dirty="0" err="1"/>
              <a:t>bisnis</a:t>
            </a:r>
            <a:r>
              <a:rPr lang="en-US" dirty="0"/>
              <a:t> </a:t>
            </a:r>
            <a:r>
              <a:rPr lang="en-US" dirty="0" err="1"/>
              <a:t>melibatkan</a:t>
            </a:r>
            <a:r>
              <a:rPr lang="en-US" dirty="0"/>
              <a:t> </a:t>
            </a:r>
            <a:r>
              <a:rPr lang="en-US" dirty="0" err="1"/>
              <a:t>risiko</a:t>
            </a:r>
            <a:r>
              <a:rPr lang="en-US" dirty="0"/>
              <a:t>, dan kami </a:t>
            </a:r>
            <a:r>
              <a:rPr lang="en-US" dirty="0" err="1"/>
              <a:t>siap</a:t>
            </a:r>
            <a:r>
              <a:rPr lang="en-US" dirty="0"/>
              <a:t> </a:t>
            </a:r>
            <a:r>
              <a:rPr lang="en-US" dirty="0" err="1"/>
              <a:t>untuk</a:t>
            </a:r>
            <a:r>
              <a:rPr lang="en-US" dirty="0"/>
              <a:t> </a:t>
            </a:r>
            <a:r>
              <a:rPr lang="en-US" dirty="0" err="1"/>
              <a:t>mengatasinya</a:t>
            </a:r>
            <a:r>
              <a:rPr lang="en-US" dirty="0"/>
              <a:t>. Kami </a:t>
            </a:r>
            <a:r>
              <a:rPr lang="en-US" dirty="0" err="1"/>
              <a:t>telah</a:t>
            </a:r>
            <a:r>
              <a:rPr lang="en-US" dirty="0"/>
              <a:t> </a:t>
            </a:r>
            <a:r>
              <a:rPr lang="en-US" dirty="0" err="1"/>
              <a:t>melakukan</a:t>
            </a:r>
            <a:r>
              <a:rPr lang="en-US" dirty="0"/>
              <a:t> </a:t>
            </a:r>
            <a:r>
              <a:rPr lang="en-US" dirty="0" err="1"/>
              <a:t>evaluasi</a:t>
            </a:r>
            <a:r>
              <a:rPr lang="en-US" dirty="0"/>
              <a:t> </a:t>
            </a:r>
            <a:r>
              <a:rPr lang="en-US" dirty="0" err="1"/>
              <a:t>risiko</a:t>
            </a:r>
            <a:r>
              <a:rPr lang="en-US" dirty="0"/>
              <a:t> </a:t>
            </a:r>
            <a:r>
              <a:rPr lang="en-US" dirty="0" err="1"/>
              <a:t>menyeluruh</a:t>
            </a:r>
            <a:r>
              <a:rPr lang="en-US" dirty="0"/>
              <a:t> </a:t>
            </a:r>
            <a:r>
              <a:rPr lang="en-US" dirty="0" err="1"/>
              <a:t>untuk</a:t>
            </a:r>
            <a:r>
              <a:rPr lang="en-US" dirty="0"/>
              <a:t> </a:t>
            </a:r>
            <a:r>
              <a:rPr lang="en-US" dirty="0" err="1"/>
              <a:t>mengidentifikasi</a:t>
            </a:r>
            <a:r>
              <a:rPr lang="en-US" dirty="0"/>
              <a:t> </a:t>
            </a:r>
            <a:r>
              <a:rPr lang="en-US" dirty="0" err="1"/>
              <a:t>risiko</a:t>
            </a:r>
            <a:r>
              <a:rPr lang="en-US" dirty="0"/>
              <a:t> dan </a:t>
            </a:r>
            <a:r>
              <a:rPr lang="en-US" dirty="0" err="1"/>
              <a:t>tantangan</a:t>
            </a:r>
            <a:r>
              <a:rPr lang="en-US" dirty="0"/>
              <a:t> </a:t>
            </a:r>
            <a:r>
              <a:rPr lang="en-US" dirty="0" err="1"/>
              <a:t>potensial</a:t>
            </a:r>
            <a:r>
              <a:rPr lang="en-US" dirty="0"/>
              <a:t>. Strategi </a:t>
            </a:r>
            <a:r>
              <a:rPr lang="en-US" dirty="0" err="1"/>
              <a:t>mitigasi</a:t>
            </a:r>
            <a:r>
              <a:rPr lang="en-US" dirty="0"/>
              <a:t> </a:t>
            </a:r>
            <a:r>
              <a:rPr lang="en-US" dirty="0" err="1"/>
              <a:t>telah</a:t>
            </a:r>
            <a:r>
              <a:rPr lang="en-US" dirty="0"/>
              <a:t> </a:t>
            </a:r>
            <a:r>
              <a:rPr lang="en-US" dirty="0" err="1"/>
              <a:t>dikembangkan</a:t>
            </a:r>
            <a:r>
              <a:rPr lang="en-US" dirty="0"/>
              <a:t> </a:t>
            </a:r>
            <a:r>
              <a:rPr lang="en-US" dirty="0" err="1"/>
              <a:t>untuk</a:t>
            </a:r>
            <a:r>
              <a:rPr lang="en-US" dirty="0"/>
              <a:t> </a:t>
            </a:r>
            <a:r>
              <a:rPr lang="en-US" dirty="0" err="1"/>
              <a:t>meminimalkan</a:t>
            </a:r>
            <a:r>
              <a:rPr lang="en-US" dirty="0"/>
              <a:t> </a:t>
            </a:r>
            <a:r>
              <a:rPr lang="en-US" dirty="0" err="1"/>
              <a:t>dampak</a:t>
            </a:r>
            <a:r>
              <a:rPr lang="en-US" dirty="0"/>
              <a:t> </a:t>
            </a:r>
            <a:r>
              <a:rPr lang="en-US" dirty="0" err="1"/>
              <a:t>dari</a:t>
            </a:r>
            <a:r>
              <a:rPr lang="en-US" dirty="0"/>
              <a:t> </a:t>
            </a:r>
            <a:r>
              <a:rPr lang="en-US" dirty="0" err="1"/>
              <a:t>risiko</a:t>
            </a:r>
            <a:r>
              <a:rPr lang="en-US" dirty="0"/>
              <a:t> </a:t>
            </a:r>
            <a:r>
              <a:rPr lang="en-US" dirty="0" err="1"/>
              <a:t>ini</a:t>
            </a:r>
            <a:r>
              <a:rPr lang="en-US" dirty="0"/>
              <a:t>. Selain </a:t>
            </a:r>
            <a:r>
              <a:rPr lang="en-US" dirty="0" err="1"/>
              <a:t>itu</a:t>
            </a:r>
            <a:r>
              <a:rPr lang="en-US" dirty="0"/>
              <a:t>, kami </a:t>
            </a:r>
            <a:r>
              <a:rPr lang="en-US" dirty="0" err="1"/>
              <a:t>telah</a:t>
            </a:r>
            <a:r>
              <a:rPr lang="en-US" dirty="0"/>
              <a:t> </a:t>
            </a:r>
            <a:r>
              <a:rPr lang="en-US" dirty="0" err="1"/>
              <a:t>menetapkan</a:t>
            </a:r>
            <a:r>
              <a:rPr lang="en-US" dirty="0"/>
              <a:t> </a:t>
            </a:r>
            <a:r>
              <a:rPr lang="en-US" dirty="0" err="1"/>
              <a:t>rencana</a:t>
            </a:r>
            <a:r>
              <a:rPr lang="en-US" dirty="0"/>
              <a:t> </a:t>
            </a:r>
            <a:r>
              <a:rPr lang="en-US" dirty="0" err="1"/>
              <a:t>kontingensi</a:t>
            </a:r>
            <a:r>
              <a:rPr lang="en-US" dirty="0"/>
              <a:t> </a:t>
            </a:r>
            <a:r>
              <a:rPr lang="en-US" dirty="0" err="1"/>
              <a:t>untuk</a:t>
            </a:r>
            <a:r>
              <a:rPr lang="en-US" dirty="0"/>
              <a:t> </a:t>
            </a:r>
            <a:r>
              <a:rPr lang="en-US" dirty="0" err="1"/>
              <a:t>memastikan</a:t>
            </a:r>
            <a:r>
              <a:rPr lang="en-US" dirty="0"/>
              <a:t> </a:t>
            </a:r>
            <a:r>
              <a:rPr lang="en-US" dirty="0" err="1"/>
              <a:t>kelangsungan</a:t>
            </a:r>
            <a:r>
              <a:rPr lang="en-US" dirty="0"/>
              <a:t> </a:t>
            </a:r>
            <a:r>
              <a:rPr lang="en-US" dirty="0" err="1"/>
              <a:t>bisnis</a:t>
            </a:r>
            <a:r>
              <a:rPr lang="en-US" dirty="0"/>
              <a:t> </a:t>
            </a:r>
            <a:r>
              <a:rPr lang="en-US" dirty="0" err="1"/>
              <a:t>dalam</a:t>
            </a:r>
            <a:r>
              <a:rPr lang="en-US" dirty="0"/>
              <a:t> </a:t>
            </a:r>
            <a:r>
              <a:rPr lang="en-US" dirty="0" err="1"/>
              <a:t>keadaan</a:t>
            </a:r>
            <a:r>
              <a:rPr lang="en-US" dirty="0"/>
              <a:t> yang </a:t>
            </a:r>
            <a:r>
              <a:rPr lang="en-US" dirty="0" err="1"/>
              <a:t>tak</a:t>
            </a:r>
            <a:r>
              <a:rPr lang="en-US" dirty="0"/>
              <a:t> </a:t>
            </a:r>
            <a:r>
              <a:rPr lang="en-US" dirty="0" err="1"/>
              <a:t>terduga</a:t>
            </a:r>
            <a:r>
              <a:rPr lang="en-US" dirty="0"/>
              <a:t>.</a:t>
            </a:r>
          </a:p>
          <a:p>
            <a:r>
              <a:rPr lang="en-US" dirty="0"/>
              <a:t>Slide 10: Kesimpulan dan </a:t>
            </a:r>
            <a:r>
              <a:rPr lang="en-US" dirty="0" err="1"/>
              <a:t>Ajakan</a:t>
            </a:r>
            <a:r>
              <a:rPr lang="en-US" dirty="0"/>
              <a:t> Aksi</a:t>
            </a:r>
          </a:p>
          <a:p>
            <a:r>
              <a:rPr lang="en-US" dirty="0" err="1"/>
              <a:t>Sebagai</a:t>
            </a:r>
            <a:r>
              <a:rPr lang="en-US" dirty="0"/>
              <a:t> </a:t>
            </a:r>
            <a:r>
              <a:rPr lang="en-US" dirty="0" err="1"/>
              <a:t>kesimpulan</a:t>
            </a:r>
            <a:r>
              <a:rPr lang="en-US" dirty="0"/>
              <a:t>, strategi </a:t>
            </a:r>
            <a:r>
              <a:rPr lang="en-US" dirty="0" err="1"/>
              <a:t>bisnis</a:t>
            </a:r>
            <a:r>
              <a:rPr lang="en-US" dirty="0"/>
              <a:t> kami </a:t>
            </a:r>
            <a:r>
              <a:rPr lang="en-US" dirty="0" err="1"/>
              <a:t>berfokus</a:t>
            </a:r>
            <a:r>
              <a:rPr lang="en-US" dirty="0"/>
              <a:t> pada </a:t>
            </a:r>
            <a:r>
              <a:rPr lang="en-US" dirty="0" err="1"/>
              <a:t>memanfaatkan</a:t>
            </a:r>
            <a:r>
              <a:rPr lang="en-US" dirty="0"/>
              <a:t> </a:t>
            </a:r>
            <a:r>
              <a:rPr lang="en-US" dirty="0" err="1"/>
              <a:t>kelebihan</a:t>
            </a:r>
            <a:r>
              <a:rPr lang="en-US" dirty="0"/>
              <a:t>, </a:t>
            </a:r>
            <a:r>
              <a:rPr lang="en-US" dirty="0" err="1"/>
              <a:t>menangkap</a:t>
            </a:r>
            <a:r>
              <a:rPr lang="en-US" dirty="0"/>
              <a:t> </a:t>
            </a:r>
            <a:r>
              <a:rPr lang="en-US" dirty="0" err="1"/>
              <a:t>peluang</a:t>
            </a:r>
            <a:r>
              <a:rPr lang="en-US" dirty="0"/>
              <a:t>, </a:t>
            </a:r>
            <a:r>
              <a:rPr lang="en-US" dirty="0" err="1"/>
              <a:t>serta</a:t>
            </a:r>
            <a:r>
              <a:rPr lang="en-US" dirty="0"/>
              <a:t> </a:t>
            </a:r>
            <a:r>
              <a:rPr lang="en-US" dirty="0" err="1"/>
              <a:t>mengatasi</a:t>
            </a:r>
            <a:r>
              <a:rPr lang="en-US" dirty="0"/>
              <a:t> </a:t>
            </a:r>
            <a:r>
              <a:rPr lang="en-US" dirty="0" err="1"/>
              <a:t>kelemahan</a:t>
            </a:r>
            <a:r>
              <a:rPr lang="en-US" dirty="0"/>
              <a:t> dan </a:t>
            </a:r>
            <a:r>
              <a:rPr lang="en-US" dirty="0" err="1"/>
              <a:t>ancaman</a:t>
            </a:r>
            <a:r>
              <a:rPr lang="en-US" dirty="0"/>
              <a:t>. </a:t>
            </a:r>
            <a:r>
              <a:rPr lang="en-US" dirty="0" err="1"/>
              <a:t>Dengan</a:t>
            </a:r>
            <a:r>
              <a:rPr lang="en-US" dirty="0"/>
              <a:t> </a:t>
            </a:r>
            <a:r>
              <a:rPr lang="en-US" dirty="0" err="1"/>
              <a:t>menerapkan</a:t>
            </a:r>
            <a:r>
              <a:rPr lang="en-US" dirty="0"/>
              <a:t> strategi </a:t>
            </a:r>
            <a:r>
              <a:rPr lang="en-US" dirty="0" err="1"/>
              <a:t>utama</a:t>
            </a:r>
            <a:r>
              <a:rPr lang="en-US" dirty="0"/>
              <a:t> kami, </a:t>
            </a:r>
            <a:r>
              <a:rPr lang="en-US" dirty="0" err="1"/>
              <a:t>memantau</a:t>
            </a:r>
            <a:r>
              <a:rPr lang="en-US" dirty="0"/>
              <a:t> </a:t>
            </a:r>
            <a:r>
              <a:rPr lang="en-US" dirty="0" err="1"/>
              <a:t>kemajuan</a:t>
            </a:r>
            <a:r>
              <a:rPr lang="en-US" dirty="0"/>
              <a:t> kami, dan </a:t>
            </a:r>
            <a:r>
              <a:rPr lang="en-US" dirty="0" err="1"/>
              <a:t>mengelola</a:t>
            </a:r>
            <a:r>
              <a:rPr lang="en-US" dirty="0"/>
              <a:t> </a:t>
            </a:r>
            <a:r>
              <a:rPr lang="en-US" dirty="0" err="1"/>
              <a:t>risiko</a:t>
            </a:r>
            <a:r>
              <a:rPr lang="en-US" dirty="0"/>
              <a:t> </a:t>
            </a:r>
            <a:r>
              <a:rPr lang="en-US" dirty="0" err="1"/>
              <a:t>dengan</a:t>
            </a:r>
            <a:r>
              <a:rPr lang="en-US" dirty="0"/>
              <a:t> </a:t>
            </a:r>
            <a:r>
              <a:rPr lang="en-US" dirty="0" err="1"/>
              <a:t>efektif</a:t>
            </a:r>
            <a:r>
              <a:rPr lang="en-US" dirty="0"/>
              <a:t>, kami </a:t>
            </a:r>
            <a:r>
              <a:rPr lang="en-US" dirty="0" err="1"/>
              <a:t>yakin</a:t>
            </a:r>
            <a:r>
              <a:rPr lang="en-US" dirty="0"/>
              <a:t> </a:t>
            </a:r>
            <a:r>
              <a:rPr lang="en-US" dirty="0" err="1"/>
              <a:t>dapat</a:t>
            </a:r>
            <a:r>
              <a:rPr lang="en-US" dirty="0"/>
              <a:t> </a:t>
            </a:r>
            <a:r>
              <a:rPr lang="en-US" dirty="0" err="1"/>
              <a:t>mencapai</a:t>
            </a:r>
            <a:r>
              <a:rPr lang="en-US" dirty="0"/>
              <a:t> </a:t>
            </a:r>
            <a:r>
              <a:rPr lang="en-US" dirty="0" err="1"/>
              <a:t>tujuan</a:t>
            </a:r>
            <a:r>
              <a:rPr lang="en-US" dirty="0"/>
              <a:t> </a:t>
            </a:r>
            <a:r>
              <a:rPr lang="en-US" dirty="0" err="1"/>
              <a:t>bisnis</a:t>
            </a:r>
            <a:r>
              <a:rPr lang="en-US" dirty="0"/>
              <a:t> kami.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9835D-8B9B-7292-5CF1-CFAFFF7917A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C5F5A3-2717-9829-D9A1-0BB311DEA35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5558F9B-EF7A-BF8B-031C-B5AD8C1F590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3B214D1-B386-6132-26CC-4DBBD556716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AD9FAB0-4919-4485-A8AF-3325F903198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D72C8A6C-4563-42EF-F29C-718A45CD425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FB9D178-9340-C50C-A328-0288D5D2710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45195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43595-4ABE-56CF-7F63-9C13D757E34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C4E03-61F4-0C6C-9C9D-920EB23FA77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294CCDE-972C-C86D-3603-C99602B6DE3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4E07E13-F215-0A72-F15B-8EFE1F9FF94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A06736A-47E5-097B-762E-5FDAAB000B5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8CDB72CD-6475-A846-9773-23910C8AB54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BBEABFE-AFB2-1EFF-C0F5-BD50772FAC6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4728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5611-14BE-AC4B-2125-C8506040D2E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DBAC24-C3DE-B684-CD77-AB4602C4212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9390EF2-379E-0B60-3F98-3EE17A15E98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F3E7964-5B12-BB46-1DEF-4931AD1F242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E5E772D-17A6-4F9A-8E4A-62A384FF4FD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EDB18102-CC39-C05D-CEB9-0CE05359309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EF1B883-6133-47CE-4B21-593C028334A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55113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2057B-D8CC-EA23-11E2-7933035955C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323EE4-A3C6-A37B-19D9-586DC800DB4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E877833-84DD-B0CD-C2ED-A761ACBE03D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D681ABF-58F3-0AFB-A7D5-6AB49C746CF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846C77C-5D22-FC90-BCE2-614A1D164E3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D88BA048-4841-8E49-0D3F-31EBCD4376F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531A79F-6D6B-9C26-DDEA-082256E4E6E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45094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72682-0745-7DF4-41C0-3602E821D2F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239AC6-BF77-F160-2291-43D0B38AA60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3539E3A-C532-CCF6-99DC-026CC6F9354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46D5526E-7F65-D187-A212-C3F13B396E6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6E44A0AE-5BA1-EC33-7A43-6D83084FBF1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CA78C084-47C6-901D-395D-D8F4F155601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4AECF17-A5B2-3636-7D26-FFA52F24070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52234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24A2F-A22A-5F08-08DC-53C40EA66A2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CA615E-8573-C7A7-E5D6-A16C9F45B53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DC45A6B-3A86-0EFD-2443-8F555461540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A046720-FE6C-AE10-9010-34028CE1C31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8010A75-1EED-8B57-E521-0F974F17BAF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D543C40D-5224-1457-AE72-7129B496E31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B353837-394F-27B3-EA40-3D31C34101A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20295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39F30-F7C1-F279-0E03-A5C6FCEF882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4F8B3-38A6-7EB2-EE05-EF5C38EF498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66CB444-56B4-D7C6-7992-FA3E69F0BE1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F8B086E-52F0-031B-0F59-B4D4E31D9DD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587BB94B-8772-F4A3-AF30-8383B56878E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B51AA7DB-2849-29D2-765E-4F0ADAC9594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19AB8F9-7216-836E-D579-438FC2714CA6}"/>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2398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EC40A-6BB1-9823-2A60-C10CFA8220E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E91867-4B7A-3E3D-94EC-1D3F3978672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766F023-18F9-2ABC-337B-CF967FA5AA2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DB2470A-9E60-D190-E956-27B0935464B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F61026B-C28D-8FF7-8B13-251080623B5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F1E1F5FC-0988-0FE6-3E65-B1797DFFAC4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939FC91-D96C-0295-FA1E-9F06A3A59C5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24625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4FBFC-FF83-F26C-D078-829C220AF27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E9D07D-212D-2C5E-DBFA-49BF40693DD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902650C-F323-77B3-F3C2-A3CF907F3ED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85146E0-6372-67FA-0FC0-1E4749E2065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4B5F2E4-D200-2516-DEA8-F94E612A011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2B55E61D-8C01-169F-1F78-BC23D8A3478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6BE042F-4EDF-F00D-DF46-3DF7868BBBE7}"/>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63511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5E9E6-CCD8-9B74-9E51-0E52DA2D46F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866DE3-400C-627E-89B0-B124B818594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F8331D0-321F-6B66-580B-8A080F7D6B1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D02D8E2-D14C-7188-C5F1-2236D32D63C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F634190-5222-7605-11E8-A480B6DA94F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B6A650A1-D081-A6E8-E37C-40853B0E4D5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7BAC961E-A379-DF4B-4E69-B770857EFAD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221067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D5A85-C2B1-769C-C495-2FB2D4BC002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27AB3B-58CE-2700-F3D3-F104DACC000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BDA5A1B-D6FC-6541-1738-380FBA28E1F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BA12BAF-3C69-522B-A476-FE20E0A0CEF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60CE8F24-CB41-EF8B-C4F5-4C946EE69FF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6270C3A0-C285-17C8-D499-6B2C29BA4A2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3C01668-E87D-F9BD-BB68-8645BA1CB0E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9557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490C3-8F01-8A54-C7F5-3D742AFDE32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495DC4-B558-7483-C4C6-1E99E70B16E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3731B14-E31E-9962-F7DB-5C11BAFF38F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20D2EA7-9A72-E986-9A82-784F680235A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A4F13B3-C38A-015D-C6B4-BCE8EAE54B6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ECEFF0AC-4934-0E63-A139-C0B64996B52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554DD1D-C65F-FA27-9280-B5B84EC82D7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34408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E6271-1B67-A9E2-8D75-88AE0E66435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9D0CEB-C22A-CE72-52A8-79FE2583ED3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D115E93-0A48-3148-C191-E5268C61F09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43EBD9B-79A7-D151-E442-7A4CF496C84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1894961-B30D-9E25-9BA4-C9A994CD84F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14233215-0120-2C75-8BFE-A2A3559260D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9E780A3-C1A0-A561-7090-B7FA560DEE2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880754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5E126-E6FC-4CCF-85CE-4949491BB58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B082D9-3247-0BEE-7311-02897BB37B3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F651558-EFC6-8D00-D7DC-F8C8080C980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99BA4EB-EFB9-B868-83EE-5675913ED5C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904C8C2-A371-1260-835E-C36FFAB2607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6FBD673E-A486-7CE7-CEB0-F2E310B1819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89F6D7E-6695-02B1-618A-4AEEA7D0484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59487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4B1A5-A6F3-558B-0AF7-9551C334FFF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31B969-8E1C-F42D-2CD9-BD5E2DBE326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BFCD408-C1A4-CF4E-47A2-4BDC221CF16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8076270-3D3D-00F6-0EF2-578643DEC2D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1AB5FED-F365-F2D2-27A0-AE3136F3D48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3D28F1C7-1218-97A2-EDA0-E94154B5948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480AF7F-1828-9363-4FEE-6B26EB61054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956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07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532" r="-6532"/>
            </a:stretch>
          </a:blipFill>
        </p:spPr>
        <p:txBody>
          <a:bodyPr/>
          <a:lstStyle/>
          <a:p>
            <a:endParaRPr lang="en-ID" dirty="0"/>
          </a:p>
        </p:txBody>
      </p:sp>
      <p:grpSp>
        <p:nvGrpSpPr>
          <p:cNvPr id="3" name="Group 3"/>
          <p:cNvGrpSpPr/>
          <p:nvPr/>
        </p:nvGrpSpPr>
        <p:grpSpPr>
          <a:xfrm>
            <a:off x="4003901" y="3600450"/>
            <a:ext cx="10394356" cy="3086100"/>
            <a:chOff x="0" y="0"/>
            <a:chExt cx="2737608" cy="812800"/>
          </a:xfrm>
        </p:grpSpPr>
        <p:sp>
          <p:nvSpPr>
            <p:cNvPr id="4" name="Freeform 4"/>
            <p:cNvSpPr/>
            <p:nvPr/>
          </p:nvSpPr>
          <p:spPr>
            <a:xfrm>
              <a:off x="0" y="0"/>
              <a:ext cx="2737608" cy="812800"/>
            </a:xfrm>
            <a:custGeom>
              <a:avLst/>
              <a:gdLst/>
              <a:ahLst/>
              <a:cxnLst/>
              <a:rect l="l" t="t" r="r" b="b"/>
              <a:pathLst>
                <a:path w="2737608" h="812800">
                  <a:moveTo>
                    <a:pt x="0" y="0"/>
                  </a:moveTo>
                  <a:lnTo>
                    <a:pt x="2737608" y="0"/>
                  </a:lnTo>
                  <a:lnTo>
                    <a:pt x="2737608" y="812800"/>
                  </a:lnTo>
                  <a:lnTo>
                    <a:pt x="0" y="812800"/>
                  </a:lnTo>
                  <a:close/>
                </a:path>
              </a:pathLst>
            </a:custGeom>
            <a:solidFill>
              <a:srgbClr val="33261A"/>
            </a:solidFill>
          </p:spPr>
        </p:sp>
        <p:sp>
          <p:nvSpPr>
            <p:cNvPr id="5" name="TextBox 5"/>
            <p:cNvSpPr txBox="1"/>
            <p:nvPr/>
          </p:nvSpPr>
          <p:spPr>
            <a:xfrm>
              <a:off x="0" y="-9525"/>
              <a:ext cx="2737608" cy="822325"/>
            </a:xfrm>
            <a:prstGeom prst="rect">
              <a:avLst/>
            </a:prstGeom>
          </p:spPr>
          <p:txBody>
            <a:bodyPr lIns="50800" tIns="50800" rIns="50800" bIns="50800" rtlCol="0" anchor="ctr"/>
            <a:lstStyle/>
            <a:p>
              <a:pPr algn="ctr">
                <a:lnSpc>
                  <a:spcPts val="2640"/>
                </a:lnSpc>
              </a:pPr>
              <a:endParaRPr/>
            </a:p>
          </p:txBody>
        </p:sp>
      </p:grpSp>
      <p:sp>
        <p:nvSpPr>
          <p:cNvPr id="8" name="TextBox 8"/>
          <p:cNvSpPr txBox="1"/>
          <p:nvPr/>
        </p:nvSpPr>
        <p:spPr>
          <a:xfrm>
            <a:off x="5265978" y="2633305"/>
            <a:ext cx="7756044" cy="647700"/>
          </a:xfrm>
          <a:prstGeom prst="rect">
            <a:avLst/>
          </a:prstGeom>
        </p:spPr>
        <p:txBody>
          <a:bodyPr lIns="0" tIns="0" rIns="0" bIns="0" rtlCol="0" anchor="t">
            <a:spAutoFit/>
          </a:bodyPr>
          <a:lstStyle/>
          <a:p>
            <a:pPr algn="ctr">
              <a:lnSpc>
                <a:spcPts val="5040"/>
              </a:lnSpc>
            </a:pPr>
            <a:r>
              <a:rPr lang="en-US" sz="4200" b="1" dirty="0">
                <a:solidFill>
                  <a:srgbClr val="33261A"/>
                </a:solidFill>
                <a:latin typeface="Bebas Neue Bold"/>
                <a:ea typeface="Bebas Neue Bold"/>
                <a:cs typeface="Bebas Neue Bold"/>
                <a:sym typeface="Bebas Neue Bold"/>
              </a:rPr>
              <a:t>Increasing the cart value</a:t>
            </a:r>
          </a:p>
        </p:txBody>
      </p:sp>
      <p:sp>
        <p:nvSpPr>
          <p:cNvPr id="9" name="TextBox 9"/>
          <p:cNvSpPr txBox="1"/>
          <p:nvPr/>
        </p:nvSpPr>
        <p:spPr>
          <a:xfrm>
            <a:off x="5265978" y="7151974"/>
            <a:ext cx="7756044" cy="342900"/>
          </a:xfrm>
          <a:prstGeom prst="rect">
            <a:avLst/>
          </a:prstGeom>
        </p:spPr>
        <p:txBody>
          <a:bodyPr lIns="0" tIns="0" rIns="0" bIns="0" rtlCol="0" anchor="t">
            <a:spAutoFit/>
          </a:bodyPr>
          <a:lstStyle/>
          <a:p>
            <a:pPr algn="ctr">
              <a:lnSpc>
                <a:spcPts val="2639"/>
              </a:lnSpc>
            </a:pPr>
            <a:r>
              <a:rPr lang="en-US" sz="2199" dirty="0">
                <a:solidFill>
                  <a:srgbClr val="33261A"/>
                </a:solidFill>
                <a:latin typeface="Glacial Indifference"/>
                <a:ea typeface="Glacial Indifference"/>
                <a:cs typeface="Glacial Indifference"/>
                <a:sym typeface="Glacial Indifference"/>
              </a:rPr>
              <a:t>By Phu Vinh</a:t>
            </a:r>
          </a:p>
        </p:txBody>
      </p:sp>
      <p:sp>
        <p:nvSpPr>
          <p:cNvPr id="10" name="TextBox 10"/>
          <p:cNvSpPr txBox="1"/>
          <p:nvPr/>
        </p:nvSpPr>
        <p:spPr>
          <a:xfrm>
            <a:off x="4986261" y="4037294"/>
            <a:ext cx="8429635" cy="2520315"/>
          </a:xfrm>
          <a:prstGeom prst="rect">
            <a:avLst/>
          </a:prstGeom>
        </p:spPr>
        <p:txBody>
          <a:bodyPr lIns="0" tIns="0" rIns="0" bIns="0" rtlCol="0" anchor="t">
            <a:spAutoFit/>
          </a:bodyPr>
          <a:lstStyle/>
          <a:p>
            <a:pPr algn="ctr">
              <a:lnSpc>
                <a:spcPts val="9600"/>
              </a:lnSpc>
            </a:pPr>
            <a:r>
              <a:rPr lang="en-US" sz="8800" b="1" dirty="0">
                <a:solidFill>
                  <a:srgbClr val="FAFAF9"/>
                </a:solidFill>
                <a:latin typeface="Bebas Neue Bold"/>
                <a:ea typeface="Bebas Neue Bold"/>
                <a:cs typeface="Bebas Neue Bold"/>
                <a:sym typeface="Bebas Neue Bold"/>
              </a:rPr>
              <a:t>Food Business Data Analysis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05B4E-AA0E-E20B-1055-6A417382F6B7}"/>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A5306499-E15F-6F9B-D5E7-3B3780BF5087}"/>
              </a:ext>
            </a:extLst>
          </p:cNvPr>
          <p:cNvGrpSpPr/>
          <p:nvPr/>
        </p:nvGrpSpPr>
        <p:grpSpPr>
          <a:xfrm>
            <a:off x="-18592" y="342900"/>
            <a:ext cx="11296192" cy="1181195"/>
            <a:chOff x="0" y="0"/>
            <a:chExt cx="2975129" cy="438099"/>
          </a:xfrm>
        </p:grpSpPr>
        <p:sp>
          <p:nvSpPr>
            <p:cNvPr id="6" name="Freeform 6">
              <a:extLst>
                <a:ext uri="{FF2B5EF4-FFF2-40B4-BE49-F238E27FC236}">
                  <a16:creationId xmlns:a16="http://schemas.microsoft.com/office/drawing/2014/main" id="{1D1BE9CD-1202-20D2-DBDF-CDB35B56F68D}"/>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9DDE6B39-251F-769F-8012-40E5841D4183}"/>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693FB0AA-528D-1AC4-4932-D1425387F4E8}"/>
              </a:ext>
            </a:extLst>
          </p:cNvPr>
          <p:cNvSpPr txBox="1"/>
          <p:nvPr/>
        </p:nvSpPr>
        <p:spPr>
          <a:xfrm>
            <a:off x="1462632" y="381095"/>
            <a:ext cx="8333744" cy="846770"/>
          </a:xfrm>
          <a:prstGeom prst="rect">
            <a:avLst/>
          </a:prstGeom>
        </p:spPr>
        <p:txBody>
          <a:bodyPr wrap="square" lIns="0" tIns="0" rIns="0" bIns="0" rtlCol="0" anchor="t">
            <a:spAutoFit/>
          </a:bodyPr>
          <a:lstStyle/>
          <a:p>
            <a:pPr algn="ctr">
              <a:lnSpc>
                <a:spcPts val="7875"/>
              </a:lnSpc>
            </a:pPr>
            <a:r>
              <a:rPr lang="en-US" sz="4000" b="1" dirty="0">
                <a:solidFill>
                  <a:srgbClr val="FFFFFF"/>
                </a:solidFill>
                <a:latin typeface="Bebas Neue Bold"/>
                <a:ea typeface="Bebas Neue Bold"/>
                <a:cs typeface="Bebas Neue Bold"/>
                <a:sym typeface="Bebas Neue Bold"/>
              </a:rPr>
              <a:t>The effectiveness of each campaigns</a:t>
            </a:r>
          </a:p>
        </p:txBody>
      </p:sp>
      <p:sp>
        <p:nvSpPr>
          <p:cNvPr id="15" name="TextBox 15">
            <a:extLst>
              <a:ext uri="{FF2B5EF4-FFF2-40B4-BE49-F238E27FC236}">
                <a16:creationId xmlns:a16="http://schemas.microsoft.com/office/drawing/2014/main" id="{6216FE9A-AE2C-33DC-ADC9-3A26EEDA53EC}"/>
              </a:ext>
            </a:extLst>
          </p:cNvPr>
          <p:cNvSpPr txBox="1"/>
          <p:nvPr/>
        </p:nvSpPr>
        <p:spPr>
          <a:xfrm>
            <a:off x="3610433" y="8159061"/>
            <a:ext cx="11582400" cy="1061188"/>
          </a:xfrm>
          <a:prstGeom prst="rect">
            <a:avLst/>
          </a:prstGeom>
        </p:spPr>
        <p:txBody>
          <a:bodyPr wrap="square" lIns="0" tIns="0" rIns="0" bIns="0" rtlCol="0" anchor="t">
            <a:spAutoFit/>
          </a:bodyPr>
          <a:lstStyle/>
          <a:p>
            <a:pPr algn="just">
              <a:lnSpc>
                <a:spcPts val="2760"/>
              </a:lnSpc>
            </a:pPr>
            <a:r>
              <a:rPr lang="en-US" sz="2400" dirty="0">
                <a:latin typeface="Glacial Indifference" panose="020B0604020202020204" charset="0"/>
              </a:rPr>
              <a:t>Campaign 4 had the highest number of accepted offers </a:t>
            </a:r>
            <a:r>
              <a:rPr lang="en-US" sz="2400" b="1" dirty="0">
                <a:latin typeface="Glacial Indifference" panose="020B0604020202020204" charset="0"/>
              </a:rPr>
              <a:t>(155)</a:t>
            </a:r>
            <a:r>
              <a:rPr lang="en-US" sz="2400" dirty="0">
                <a:latin typeface="Glacial Indifference" panose="020B0604020202020204" charset="0"/>
              </a:rPr>
              <a:t>; However, Campaign 5 generated the highest revenue at </a:t>
            </a:r>
            <a:r>
              <a:rPr lang="en-US" sz="2400" b="1" dirty="0">
                <a:latin typeface="Glacial Indifference" panose="020B0604020202020204" charset="0"/>
              </a:rPr>
              <a:t>($214,022), </a:t>
            </a:r>
            <a:r>
              <a:rPr lang="en-US" sz="2400" dirty="0">
                <a:latin typeface="Glacial Indifference" panose="020B0604020202020204" charset="0"/>
              </a:rPr>
              <a:t>making it the top performer.</a:t>
            </a:r>
            <a:endParaRPr lang="en-US" sz="3200" dirty="0">
              <a:latin typeface="Glacial Indifference" panose="020B0604020202020204" charset="0"/>
              <a:ea typeface="Glacial Indifference"/>
              <a:cs typeface="Glacial Indifference"/>
              <a:sym typeface="Glacial Indifference"/>
            </a:endParaRPr>
          </a:p>
          <a:p>
            <a:pPr algn="just">
              <a:lnSpc>
                <a:spcPts val="2760"/>
              </a:lnSpc>
            </a:pPr>
            <a:endParaRPr lang="en-US" sz="2300" dirty="0">
              <a:latin typeface="Glacial Indifference" panose="020B0604020202020204" charset="0"/>
              <a:ea typeface="Glacial Indifference"/>
              <a:cs typeface="Glacial Indifference"/>
              <a:sym typeface="Glacial Indifference"/>
            </a:endParaRPr>
          </a:p>
        </p:txBody>
      </p:sp>
      <p:pic>
        <p:nvPicPr>
          <p:cNvPr id="5122" name="Picture 2">
            <a:extLst>
              <a:ext uri="{FF2B5EF4-FFF2-40B4-BE49-F238E27FC236}">
                <a16:creationId xmlns:a16="http://schemas.microsoft.com/office/drawing/2014/main" id="{4F5074D7-2660-F2C1-9E2D-E0A90C563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2" y="1949725"/>
            <a:ext cx="9420225" cy="57083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F14B1E6-EACB-68C4-F45C-C56EF2A97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1402" y="2025056"/>
            <a:ext cx="8676118" cy="464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49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3E455-C0C7-7D11-2568-3F8A5AA48262}"/>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80AAD278-2FE7-89FE-ABCC-D3BEEEBE2606}"/>
              </a:ext>
            </a:extLst>
          </p:cNvPr>
          <p:cNvGrpSpPr/>
          <p:nvPr/>
        </p:nvGrpSpPr>
        <p:grpSpPr>
          <a:xfrm>
            <a:off x="-18592" y="342900"/>
            <a:ext cx="11296192" cy="1181195"/>
            <a:chOff x="0" y="0"/>
            <a:chExt cx="2975129" cy="438099"/>
          </a:xfrm>
        </p:grpSpPr>
        <p:sp>
          <p:nvSpPr>
            <p:cNvPr id="6" name="Freeform 6">
              <a:extLst>
                <a:ext uri="{FF2B5EF4-FFF2-40B4-BE49-F238E27FC236}">
                  <a16:creationId xmlns:a16="http://schemas.microsoft.com/office/drawing/2014/main" id="{66DD57AF-5781-12A1-0EB3-E0CED824EB82}"/>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3EEB729F-6B88-C820-BFB1-7567DA488F73}"/>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D830BA10-74CD-E55D-5D8F-65526749FFDD}"/>
              </a:ext>
            </a:extLst>
          </p:cNvPr>
          <p:cNvSpPr txBox="1"/>
          <p:nvPr/>
        </p:nvSpPr>
        <p:spPr>
          <a:xfrm>
            <a:off x="1462632" y="381095"/>
            <a:ext cx="8333744" cy="1859868"/>
          </a:xfrm>
          <a:prstGeom prst="rect">
            <a:avLst/>
          </a:prstGeom>
        </p:spPr>
        <p:txBody>
          <a:bodyPr wrap="square" lIns="0" tIns="0" rIns="0" bIns="0" rtlCol="0" anchor="t">
            <a:spAutoFit/>
          </a:bodyPr>
          <a:lstStyle/>
          <a:p>
            <a:pPr algn="ctr">
              <a:lnSpc>
                <a:spcPts val="7875"/>
              </a:lnSpc>
            </a:pPr>
            <a:r>
              <a:rPr lang="en-US" sz="4000" b="1" dirty="0">
                <a:solidFill>
                  <a:srgbClr val="FFFFFF"/>
                </a:solidFill>
                <a:latin typeface="Bebas Neue Bold"/>
                <a:ea typeface="Bebas Neue Bold"/>
                <a:cs typeface="Bebas Neue Bold"/>
                <a:sym typeface="Bebas Neue Bold"/>
              </a:rPr>
              <a:t>Correlation between Income and Total Cart Value</a:t>
            </a:r>
          </a:p>
        </p:txBody>
      </p:sp>
      <p:sp>
        <p:nvSpPr>
          <p:cNvPr id="15" name="TextBox 15">
            <a:extLst>
              <a:ext uri="{FF2B5EF4-FFF2-40B4-BE49-F238E27FC236}">
                <a16:creationId xmlns:a16="http://schemas.microsoft.com/office/drawing/2014/main" id="{0B4655A0-8C4D-A40E-EF81-31B1DF55BDC1}"/>
              </a:ext>
            </a:extLst>
          </p:cNvPr>
          <p:cNvSpPr txBox="1"/>
          <p:nvPr/>
        </p:nvSpPr>
        <p:spPr>
          <a:xfrm>
            <a:off x="7696200" y="4130040"/>
            <a:ext cx="9448800" cy="718145"/>
          </a:xfrm>
          <a:prstGeom prst="rect">
            <a:avLst/>
          </a:prstGeom>
        </p:spPr>
        <p:txBody>
          <a:bodyPr wrap="square" lIns="0" tIns="0" rIns="0" bIns="0" rtlCol="0" anchor="t">
            <a:spAutoFit/>
          </a:bodyPr>
          <a:lstStyle/>
          <a:p>
            <a:pPr algn="just">
              <a:lnSpc>
                <a:spcPts val="2760"/>
              </a:lnSpc>
            </a:pPr>
            <a:r>
              <a:rPr lang="en-US" sz="2400" dirty="0">
                <a:latin typeface="Glacial Indifference" panose="020B0604020202020204" charset="0"/>
              </a:rPr>
              <a:t>The online channel has recorded more visits per person </a:t>
            </a:r>
            <a:r>
              <a:rPr lang="en-US" sz="2400" b="1" dirty="0">
                <a:latin typeface="Glacial Indifference" panose="020B0604020202020204" charset="0"/>
              </a:rPr>
              <a:t>(27 visits)</a:t>
            </a:r>
            <a:r>
              <a:rPr lang="en-US" sz="2400" dirty="0">
                <a:latin typeface="Glacial Indifference" panose="020B0604020202020204" charset="0"/>
              </a:rPr>
              <a:t> than the mortar and brick </a:t>
            </a:r>
            <a:r>
              <a:rPr lang="en-US" sz="2400" b="1" dirty="0">
                <a:latin typeface="Glacial Indifference" panose="020B0604020202020204" charset="0"/>
              </a:rPr>
              <a:t>(13 visits)</a:t>
            </a:r>
            <a:r>
              <a:rPr lang="en-US" sz="2400" dirty="0">
                <a:latin typeface="Glacial Indifference" panose="020B0604020202020204" charset="0"/>
              </a:rPr>
              <a:t> store</a:t>
            </a:r>
            <a:endParaRPr lang="en-US" sz="2300" dirty="0">
              <a:latin typeface="Glacial Indifference" panose="020B0604020202020204" charset="0"/>
              <a:ea typeface="Glacial Indifference"/>
              <a:cs typeface="Glacial Indifference"/>
              <a:sym typeface="Glacial Indifference"/>
            </a:endParaRPr>
          </a:p>
        </p:txBody>
      </p:sp>
      <p:pic>
        <p:nvPicPr>
          <p:cNvPr id="2" name="Picture 2">
            <a:extLst>
              <a:ext uri="{FF2B5EF4-FFF2-40B4-BE49-F238E27FC236}">
                <a16:creationId xmlns:a16="http://schemas.microsoft.com/office/drawing/2014/main" id="{E1383D94-6DA1-7944-ED16-7591729947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06"/>
          <a:stretch/>
        </p:blipFill>
        <p:spPr bwMode="auto">
          <a:xfrm>
            <a:off x="304798" y="4722197"/>
            <a:ext cx="6028867"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71A8151-8C72-698F-7F58-10192B30FC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96"/>
          <a:stretch/>
        </p:blipFill>
        <p:spPr bwMode="auto">
          <a:xfrm>
            <a:off x="304797" y="2091094"/>
            <a:ext cx="6028867"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04805FE-55D7-D398-9ABB-45C33CCBBDA4}"/>
              </a:ext>
            </a:extLst>
          </p:cNvPr>
          <p:cNvCxnSpPr>
            <a:cxnSpLocks/>
          </p:cNvCxnSpPr>
          <p:nvPr/>
        </p:nvCxnSpPr>
        <p:spPr>
          <a:xfrm>
            <a:off x="-18592" y="7353300"/>
            <a:ext cx="18306592" cy="0"/>
          </a:xfrm>
          <a:prstGeom prst="line">
            <a:avLst/>
          </a:prstGeom>
          <a:ln w="76200"/>
        </p:spPr>
        <p:style>
          <a:lnRef idx="3">
            <a:schemeClr val="accent6"/>
          </a:lnRef>
          <a:fillRef idx="0">
            <a:schemeClr val="accent6"/>
          </a:fillRef>
          <a:effectRef idx="2">
            <a:schemeClr val="accent6"/>
          </a:effectRef>
          <a:fontRef idx="minor">
            <a:schemeClr val="tx1"/>
          </a:fontRef>
        </p:style>
      </p:cxnSp>
      <p:pic>
        <p:nvPicPr>
          <p:cNvPr id="11" name="Picture 4">
            <a:extLst>
              <a:ext uri="{FF2B5EF4-FFF2-40B4-BE49-F238E27FC236}">
                <a16:creationId xmlns:a16="http://schemas.microsoft.com/office/drawing/2014/main" id="{54C0BF1D-E55A-A739-E066-437712A8A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6" y="7698404"/>
            <a:ext cx="6028867" cy="2286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5">
            <a:extLst>
              <a:ext uri="{FF2B5EF4-FFF2-40B4-BE49-F238E27FC236}">
                <a16:creationId xmlns:a16="http://schemas.microsoft.com/office/drawing/2014/main" id="{853CD57F-579C-D336-80EE-BCB017A44F76}"/>
              </a:ext>
            </a:extLst>
          </p:cNvPr>
          <p:cNvSpPr txBox="1"/>
          <p:nvPr/>
        </p:nvSpPr>
        <p:spPr>
          <a:xfrm>
            <a:off x="7696200" y="7918074"/>
            <a:ext cx="9448800" cy="1846659"/>
          </a:xfrm>
          <a:prstGeom prst="rect">
            <a:avLst/>
          </a:prstGeom>
        </p:spPr>
        <p:txBody>
          <a:bodyPr wrap="square" lIns="0" tIns="0" rIns="0" bIns="0" rtlCol="0" anchor="t">
            <a:spAutoFit/>
          </a:bodyPr>
          <a:lstStyle/>
          <a:p>
            <a:r>
              <a:rPr lang="en-ID" sz="2400" dirty="0">
                <a:latin typeface="Glacial Indifference" panose="020B0604020202020204" charset="0"/>
              </a:rPr>
              <a:t>Although the data points are in a very chaotic order, it still shows a very high correlation between features due to steeply high trendline. </a:t>
            </a:r>
          </a:p>
          <a:p>
            <a:endParaRPr lang="en-ID" sz="2400" dirty="0">
              <a:latin typeface="Glacial Indifference" panose="020B0604020202020204" charset="0"/>
            </a:endParaRPr>
          </a:p>
          <a:p>
            <a:r>
              <a:rPr lang="en-ID" sz="2400" dirty="0">
                <a:latin typeface="Glacial Indifference" panose="020B0604020202020204" charset="0"/>
              </a:rPr>
              <a:t>The highest number of using catalogue to purchase is ever recorded is </a:t>
            </a:r>
            <a:r>
              <a:rPr lang="en-ID" sz="2400" b="1" dirty="0">
                <a:latin typeface="Glacial Indifference" panose="020B0604020202020204" charset="0"/>
              </a:rPr>
              <a:t>28 times</a:t>
            </a:r>
          </a:p>
        </p:txBody>
      </p:sp>
    </p:spTree>
    <p:extLst>
      <p:ext uri="{BB962C8B-B14F-4D97-AF65-F5344CB8AC3E}">
        <p14:creationId xmlns:p14="http://schemas.microsoft.com/office/powerpoint/2010/main" val="3757246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5" name="Group 5"/>
          <p:cNvGrpSpPr/>
          <p:nvPr/>
        </p:nvGrpSpPr>
        <p:grpSpPr>
          <a:xfrm>
            <a:off x="2286000" y="1638300"/>
            <a:ext cx="13716000" cy="6781800"/>
            <a:chOff x="0" y="0"/>
            <a:chExt cx="2909448" cy="659744"/>
          </a:xfrm>
        </p:grpSpPr>
        <p:sp>
          <p:nvSpPr>
            <p:cNvPr id="6" name="Freeform 6"/>
            <p:cNvSpPr/>
            <p:nvPr/>
          </p:nvSpPr>
          <p:spPr>
            <a:xfrm>
              <a:off x="0" y="0"/>
              <a:ext cx="2909448" cy="659744"/>
            </a:xfrm>
            <a:custGeom>
              <a:avLst/>
              <a:gdLst/>
              <a:ahLst/>
              <a:cxnLst/>
              <a:rect l="l" t="t" r="r" b="b"/>
              <a:pathLst>
                <a:path w="2909448" h="659744">
                  <a:moveTo>
                    <a:pt x="0" y="0"/>
                  </a:moveTo>
                  <a:lnTo>
                    <a:pt x="2909448" y="0"/>
                  </a:lnTo>
                  <a:lnTo>
                    <a:pt x="2909448" y="659744"/>
                  </a:lnTo>
                  <a:lnTo>
                    <a:pt x="0" y="659744"/>
                  </a:lnTo>
                  <a:close/>
                </a:path>
              </a:pathLst>
            </a:custGeom>
            <a:solidFill>
              <a:srgbClr val="9C6942"/>
            </a:solidFill>
          </p:spPr>
        </p:sp>
        <p:sp>
          <p:nvSpPr>
            <p:cNvPr id="7" name="TextBox 7"/>
            <p:cNvSpPr txBox="1"/>
            <p:nvPr/>
          </p:nvSpPr>
          <p:spPr>
            <a:xfrm>
              <a:off x="0" y="-9525"/>
              <a:ext cx="2909448" cy="669269"/>
            </a:xfrm>
            <a:prstGeom prst="rect">
              <a:avLst/>
            </a:prstGeom>
          </p:spPr>
          <p:txBody>
            <a:bodyPr lIns="50800" tIns="50800" rIns="50800" bIns="50800" rtlCol="0" anchor="ctr"/>
            <a:lstStyle/>
            <a:p>
              <a:pPr algn="ctr">
                <a:lnSpc>
                  <a:spcPts val="2640"/>
                </a:lnSpc>
              </a:pPr>
              <a:endParaRPr/>
            </a:p>
          </p:txBody>
        </p:sp>
      </p:grpSp>
      <p:sp>
        <p:nvSpPr>
          <p:cNvPr id="15" name="TextBox 15"/>
          <p:cNvSpPr txBox="1"/>
          <p:nvPr/>
        </p:nvSpPr>
        <p:spPr>
          <a:xfrm>
            <a:off x="5225857" y="4662598"/>
            <a:ext cx="7836281" cy="961802"/>
          </a:xfrm>
          <a:prstGeom prst="rect">
            <a:avLst/>
          </a:prstGeom>
        </p:spPr>
        <p:txBody>
          <a:bodyPr lIns="0" tIns="0" rIns="0" bIns="0" rtlCol="0" anchor="t">
            <a:spAutoFit/>
          </a:bodyPr>
          <a:lstStyle/>
          <a:p>
            <a:pPr>
              <a:lnSpc>
                <a:spcPts val="7500"/>
              </a:lnSpc>
            </a:pPr>
            <a:r>
              <a:rPr lang="en-US" sz="7500" b="1" dirty="0">
                <a:solidFill>
                  <a:srgbClr val="FFFFFF"/>
                </a:solidFill>
                <a:latin typeface="Bebas Neue Bold"/>
                <a:ea typeface="Bebas Neue Bold"/>
                <a:cs typeface="Bebas Neue Bold"/>
                <a:sym typeface="Bebas Neue Bold"/>
              </a:rPr>
              <a:t>Correlations Model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a:extLst>
            <a:ext uri="{FF2B5EF4-FFF2-40B4-BE49-F238E27FC236}">
              <a16:creationId xmlns:a16="http://schemas.microsoft.com/office/drawing/2014/main" id="{9ED1ACF7-8A30-9D13-F484-453A6C0D425E}"/>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id="{1657C39F-90A0-8B49-A889-50B524E0132B}"/>
              </a:ext>
            </a:extLst>
          </p:cNvPr>
          <p:cNvSpPr txBox="1"/>
          <p:nvPr/>
        </p:nvSpPr>
        <p:spPr>
          <a:xfrm>
            <a:off x="1028700" y="6430746"/>
            <a:ext cx="5877315" cy="1038225"/>
          </a:xfrm>
          <a:prstGeom prst="rect">
            <a:avLst/>
          </a:prstGeom>
        </p:spPr>
        <p:txBody>
          <a:bodyPr lIns="0" tIns="0" rIns="0" bIns="0" rtlCol="0" anchor="t">
            <a:spAutoFit/>
          </a:bodyPr>
          <a:lstStyle/>
          <a:p>
            <a:pPr marL="496572" lvl="1" indent="-248286" algn="l">
              <a:lnSpc>
                <a:spcPts val="2760"/>
              </a:lnSpc>
              <a:buFont typeface="Arial"/>
              <a:buChar char="•"/>
            </a:pPr>
            <a:r>
              <a:rPr lang="en-US" sz="2300" dirty="0">
                <a:solidFill>
                  <a:srgbClr val="FFFFFF"/>
                </a:solidFill>
                <a:latin typeface="Glacial Indifference"/>
                <a:ea typeface="Glacial Indifference"/>
                <a:cs typeface="Glacial Indifference"/>
                <a:sym typeface="Glacial Indifference"/>
              </a:rPr>
              <a:t>Action steps and timeline</a:t>
            </a:r>
          </a:p>
          <a:p>
            <a:pPr marL="496572" lvl="1" indent="-248286" algn="l">
              <a:lnSpc>
                <a:spcPts val="2760"/>
              </a:lnSpc>
              <a:buFont typeface="Arial"/>
              <a:buChar char="•"/>
            </a:pPr>
            <a:r>
              <a:rPr lang="en-US" sz="2300" dirty="0">
                <a:solidFill>
                  <a:srgbClr val="FFFFFF"/>
                </a:solidFill>
                <a:latin typeface="Glacial Indifference"/>
                <a:ea typeface="Glacial Indifference"/>
                <a:cs typeface="Glacial Indifference"/>
                <a:sym typeface="Glacial Indifference"/>
              </a:rPr>
              <a:t>Resource allocation and responsibilities</a:t>
            </a:r>
          </a:p>
          <a:p>
            <a:pPr marL="496572" lvl="1" indent="-248286" algn="l">
              <a:lnSpc>
                <a:spcPts val="2760"/>
              </a:lnSpc>
              <a:buFont typeface="Arial"/>
              <a:buChar char="•"/>
            </a:pPr>
            <a:r>
              <a:rPr lang="en-US" sz="2300" dirty="0">
                <a:solidFill>
                  <a:srgbClr val="FFFFFF"/>
                </a:solidFill>
                <a:latin typeface="Glacial Indifference"/>
                <a:ea typeface="Glacial Indifference"/>
                <a:cs typeface="Glacial Indifference"/>
                <a:sym typeface="Glacial Indifference"/>
              </a:rPr>
              <a:t>Key performance indicators (KPIs)</a:t>
            </a:r>
          </a:p>
        </p:txBody>
      </p:sp>
      <p:sp>
        <p:nvSpPr>
          <p:cNvPr id="18" name="TextBox 18">
            <a:extLst>
              <a:ext uri="{FF2B5EF4-FFF2-40B4-BE49-F238E27FC236}">
                <a16:creationId xmlns:a16="http://schemas.microsoft.com/office/drawing/2014/main" id="{3CC6F6BD-27E4-4F28-F939-65C9BA60A1BF}"/>
              </a:ext>
            </a:extLst>
          </p:cNvPr>
          <p:cNvSpPr txBox="1"/>
          <p:nvPr/>
        </p:nvSpPr>
        <p:spPr>
          <a:xfrm>
            <a:off x="1362519" y="7946591"/>
            <a:ext cx="6587820" cy="1381125"/>
          </a:xfrm>
          <a:prstGeom prst="rect">
            <a:avLst/>
          </a:prstGeom>
        </p:spPr>
        <p:txBody>
          <a:bodyPr lIns="0" tIns="0" rIns="0" bIns="0" rtlCol="0" anchor="t">
            <a:spAutoFit/>
          </a:bodyPr>
          <a:lstStyle/>
          <a:p>
            <a:pPr algn="l">
              <a:lnSpc>
                <a:spcPts val="2759"/>
              </a:lnSpc>
            </a:pPr>
            <a:r>
              <a:rPr lang="en-US" sz="2299">
                <a:solidFill>
                  <a:srgbClr val="FFFFFF"/>
                </a:solidFill>
                <a:latin typeface="Glacial Indifference"/>
                <a:ea typeface="Glacial Indifference"/>
                <a:cs typeface="Glacial Indifference"/>
                <a:sym typeface="Glacial Indifference"/>
              </a:rPr>
              <a:t>Lorem ipsum dolor sit amet, consectetur adipiscing elit. In facilisis lobortis turpis, et pulvinar est lacinia eget. Vivamus mollis id ligula sollicitudin mattis. Nulla facilisi.</a:t>
            </a:r>
          </a:p>
        </p:txBody>
      </p:sp>
      <p:pic>
        <p:nvPicPr>
          <p:cNvPr id="20" name="Picture 2">
            <a:extLst>
              <a:ext uri="{FF2B5EF4-FFF2-40B4-BE49-F238E27FC236}">
                <a16:creationId xmlns:a16="http://schemas.microsoft.com/office/drawing/2014/main" id="{B2C36246-C73D-19E3-74A2-C18E509C9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7576"/>
            <a:ext cx="10337663" cy="906101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1238631-7EEB-AF21-5D4E-31D2F400D3AC}"/>
              </a:ext>
            </a:extLst>
          </p:cNvPr>
          <p:cNvSpPr txBox="1"/>
          <p:nvPr/>
        </p:nvSpPr>
        <p:spPr>
          <a:xfrm>
            <a:off x="10972800" y="3037509"/>
            <a:ext cx="7162800" cy="3924151"/>
          </a:xfrm>
          <a:prstGeom prst="rect">
            <a:avLst/>
          </a:prstGeom>
          <a:noFill/>
        </p:spPr>
        <p:txBody>
          <a:bodyPr wrap="square">
            <a:spAutoFit/>
          </a:bodyPr>
          <a:lstStyle/>
          <a:p>
            <a:pPr>
              <a:buNone/>
            </a:pPr>
            <a:r>
              <a:rPr lang="en-US" dirty="0">
                <a:latin typeface="Glacial Indifference" panose="020B0604020202020204" charset="0"/>
              </a:rPr>
              <a:t>Based on the heatmap, features with high correlation to '</a:t>
            </a:r>
            <a:r>
              <a:rPr lang="en-US" dirty="0" err="1">
                <a:latin typeface="Glacial Indifference" panose="020B0604020202020204" charset="0"/>
              </a:rPr>
              <a:t>MntTotal</a:t>
            </a:r>
            <a:r>
              <a:rPr lang="en-US" dirty="0">
                <a:latin typeface="Glacial Indifference" panose="020B0604020202020204" charset="0"/>
              </a:rPr>
              <a:t>' are:</a:t>
            </a:r>
          </a:p>
          <a:p>
            <a:pPr>
              <a:buNone/>
            </a:pPr>
            <a:endParaRPr lang="en-US" dirty="0">
              <a:latin typeface="Glacial Indifference" panose="020B0604020202020204" charset="0"/>
            </a:endParaRPr>
          </a:p>
          <a:p>
            <a:pPr>
              <a:lnSpc>
                <a:spcPct val="150000"/>
              </a:lnSpc>
            </a:pPr>
            <a:r>
              <a:rPr lang="en-US" b="1" dirty="0">
                <a:latin typeface="Glacial Indifference" panose="020B0604020202020204" charset="0"/>
              </a:rPr>
              <a:t>*Income:</a:t>
            </a:r>
            <a:r>
              <a:rPr lang="en-US" dirty="0">
                <a:latin typeface="Glacial Indifference" panose="020B0604020202020204" charset="0"/>
              </a:rPr>
              <a:t> 0.82</a:t>
            </a:r>
          </a:p>
          <a:p>
            <a:pPr>
              <a:lnSpc>
                <a:spcPct val="150000"/>
              </a:lnSpc>
            </a:pPr>
            <a:r>
              <a:rPr lang="en-US" b="1" dirty="0">
                <a:latin typeface="Glacial Indifference" panose="020B0604020202020204" charset="0"/>
              </a:rPr>
              <a:t>*</a:t>
            </a:r>
            <a:r>
              <a:rPr lang="en-US" b="1" dirty="0" err="1">
                <a:latin typeface="Glacial Indifference" panose="020B0604020202020204" charset="0"/>
              </a:rPr>
              <a:t>NumWebPurchases</a:t>
            </a:r>
            <a:r>
              <a:rPr lang="en-US" b="1" dirty="0">
                <a:latin typeface="Glacial Indifference" panose="020B0604020202020204" charset="0"/>
              </a:rPr>
              <a:t>:</a:t>
            </a:r>
            <a:r>
              <a:rPr lang="en-US" dirty="0">
                <a:latin typeface="Glacial Indifference" panose="020B0604020202020204" charset="0"/>
              </a:rPr>
              <a:t> 0.79</a:t>
            </a:r>
          </a:p>
          <a:p>
            <a:pPr>
              <a:lnSpc>
                <a:spcPct val="150000"/>
              </a:lnSpc>
            </a:pPr>
            <a:r>
              <a:rPr lang="en-US" b="1" dirty="0">
                <a:latin typeface="Glacial Indifference" panose="020B0604020202020204" charset="0"/>
              </a:rPr>
              <a:t>*</a:t>
            </a:r>
            <a:r>
              <a:rPr lang="en-US" b="1" dirty="0" err="1">
                <a:latin typeface="Glacial Indifference" panose="020B0604020202020204" charset="0"/>
              </a:rPr>
              <a:t>NumCatalogPurchases</a:t>
            </a:r>
            <a:r>
              <a:rPr lang="en-US" b="1" dirty="0">
                <a:latin typeface="Glacial Indifference" panose="020B0604020202020204" charset="0"/>
              </a:rPr>
              <a:t>:</a:t>
            </a:r>
            <a:r>
              <a:rPr lang="en-US" dirty="0">
                <a:latin typeface="Glacial Indifference" panose="020B0604020202020204" charset="0"/>
              </a:rPr>
              <a:t> 0.67</a:t>
            </a:r>
          </a:p>
          <a:p>
            <a:pPr>
              <a:lnSpc>
                <a:spcPct val="150000"/>
              </a:lnSpc>
            </a:pPr>
            <a:r>
              <a:rPr lang="en-US" b="1" dirty="0">
                <a:latin typeface="Glacial Indifference" panose="020B0604020202020204" charset="0"/>
              </a:rPr>
              <a:t>*</a:t>
            </a:r>
            <a:r>
              <a:rPr lang="en-US" b="1" dirty="0" err="1">
                <a:latin typeface="Glacial Indifference" panose="020B0604020202020204" charset="0"/>
              </a:rPr>
              <a:t>NumWebVisitsMonth</a:t>
            </a:r>
            <a:r>
              <a:rPr lang="en-US" b="1" dirty="0">
                <a:latin typeface="Glacial Indifference" panose="020B0604020202020204" charset="0"/>
              </a:rPr>
              <a:t>:</a:t>
            </a:r>
            <a:r>
              <a:rPr lang="en-US" dirty="0">
                <a:latin typeface="Glacial Indifference" panose="020B0604020202020204" charset="0"/>
              </a:rPr>
              <a:t> -0.67</a:t>
            </a:r>
          </a:p>
          <a:p>
            <a:pPr>
              <a:lnSpc>
                <a:spcPct val="150000"/>
              </a:lnSpc>
            </a:pPr>
            <a:r>
              <a:rPr lang="en-US" b="1" dirty="0">
                <a:latin typeface="Glacial Indifference" panose="020B0604020202020204" charset="0"/>
              </a:rPr>
              <a:t> </a:t>
            </a:r>
            <a:r>
              <a:rPr lang="en-US" b="1" dirty="0" err="1">
                <a:latin typeface="Glacial Indifference" panose="020B0604020202020204" charset="0"/>
              </a:rPr>
              <a:t>Kidhome</a:t>
            </a:r>
            <a:r>
              <a:rPr lang="en-US" b="1" dirty="0">
                <a:latin typeface="Glacial Indifference" panose="020B0604020202020204" charset="0"/>
              </a:rPr>
              <a:t>:</a:t>
            </a:r>
            <a:r>
              <a:rPr lang="en-US" dirty="0">
                <a:latin typeface="Glacial Indifference" panose="020B0604020202020204" charset="0"/>
              </a:rPr>
              <a:t> -0.56</a:t>
            </a:r>
          </a:p>
          <a:p>
            <a:pPr>
              <a:lnSpc>
                <a:spcPct val="150000"/>
              </a:lnSpc>
            </a:pPr>
            <a:r>
              <a:rPr lang="en-US" b="1" dirty="0">
                <a:latin typeface="Glacial Indifference" panose="020B0604020202020204" charset="0"/>
              </a:rPr>
              <a:t> </a:t>
            </a:r>
            <a:r>
              <a:rPr lang="en-US" b="1" dirty="0" err="1">
                <a:latin typeface="Glacial Indifference" panose="020B0604020202020204" charset="0"/>
              </a:rPr>
              <a:t>NumDealsPurchases</a:t>
            </a:r>
            <a:r>
              <a:rPr lang="en-US" b="1" dirty="0">
                <a:latin typeface="Glacial Indifference" panose="020B0604020202020204" charset="0"/>
              </a:rPr>
              <a:t>:</a:t>
            </a:r>
            <a:r>
              <a:rPr lang="en-US" dirty="0">
                <a:latin typeface="Glacial Indifference" panose="020B0604020202020204" charset="0"/>
              </a:rPr>
              <a:t> 0.52</a:t>
            </a:r>
          </a:p>
          <a:p>
            <a:pPr>
              <a:lnSpc>
                <a:spcPct val="150000"/>
              </a:lnSpc>
            </a:pPr>
            <a:r>
              <a:rPr lang="en-US" b="1" dirty="0" err="1">
                <a:latin typeface="Glacial Indifference" panose="020B0604020202020204" charset="0"/>
              </a:rPr>
              <a:t>NumStorePurchases</a:t>
            </a:r>
            <a:r>
              <a:rPr lang="en-US" b="1" dirty="0">
                <a:latin typeface="Glacial Indifference" panose="020B0604020202020204" charset="0"/>
              </a:rPr>
              <a:t>:</a:t>
            </a:r>
            <a:r>
              <a:rPr lang="en-US" dirty="0">
                <a:latin typeface="Glacial Indifference" panose="020B0604020202020204" charset="0"/>
              </a:rPr>
              <a:t> 0.49</a:t>
            </a:r>
          </a:p>
          <a:p>
            <a:pPr>
              <a:lnSpc>
                <a:spcPct val="150000"/>
              </a:lnSpc>
            </a:pPr>
            <a:r>
              <a:rPr lang="en-US" b="1" dirty="0">
                <a:latin typeface="Glacial Indifference" panose="020B0604020202020204" charset="0"/>
              </a:rPr>
              <a:t> AcceptedCmp5: </a:t>
            </a:r>
            <a:r>
              <a:rPr lang="en-US" dirty="0">
                <a:latin typeface="Glacial Indifference" panose="020B0604020202020204" charset="0"/>
              </a:rPr>
              <a:t>0.47</a:t>
            </a:r>
          </a:p>
        </p:txBody>
      </p:sp>
    </p:spTree>
    <p:extLst>
      <p:ext uri="{BB962C8B-B14F-4D97-AF65-F5344CB8AC3E}">
        <p14:creationId xmlns:p14="http://schemas.microsoft.com/office/powerpoint/2010/main" val="2190472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2843B-D03D-1A62-CDB6-BA1B466DA5F6}"/>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3044E973-3F6F-8EA5-ECAB-58463349C0D7}"/>
              </a:ext>
            </a:extLst>
          </p:cNvPr>
          <p:cNvGrpSpPr/>
          <p:nvPr/>
        </p:nvGrpSpPr>
        <p:grpSpPr>
          <a:xfrm>
            <a:off x="2273654" y="1766886"/>
            <a:ext cx="13740686" cy="6753226"/>
            <a:chOff x="0" y="0"/>
            <a:chExt cx="2909448" cy="659744"/>
          </a:xfrm>
        </p:grpSpPr>
        <p:sp>
          <p:nvSpPr>
            <p:cNvPr id="6" name="Freeform 6">
              <a:extLst>
                <a:ext uri="{FF2B5EF4-FFF2-40B4-BE49-F238E27FC236}">
                  <a16:creationId xmlns:a16="http://schemas.microsoft.com/office/drawing/2014/main" id="{CB66B311-958C-F99E-0E3D-B7BB8A6CC7C6}"/>
                </a:ext>
              </a:extLst>
            </p:cNvPr>
            <p:cNvSpPr/>
            <p:nvPr/>
          </p:nvSpPr>
          <p:spPr>
            <a:xfrm>
              <a:off x="0" y="0"/>
              <a:ext cx="2909448" cy="659744"/>
            </a:xfrm>
            <a:custGeom>
              <a:avLst/>
              <a:gdLst/>
              <a:ahLst/>
              <a:cxnLst/>
              <a:rect l="l" t="t" r="r" b="b"/>
              <a:pathLst>
                <a:path w="2909448" h="659744">
                  <a:moveTo>
                    <a:pt x="0" y="0"/>
                  </a:moveTo>
                  <a:lnTo>
                    <a:pt x="2909448" y="0"/>
                  </a:lnTo>
                  <a:lnTo>
                    <a:pt x="2909448" y="659744"/>
                  </a:lnTo>
                  <a:lnTo>
                    <a:pt x="0" y="659744"/>
                  </a:lnTo>
                  <a:close/>
                </a:path>
              </a:pathLst>
            </a:custGeom>
            <a:solidFill>
              <a:srgbClr val="9C6942"/>
            </a:solidFill>
          </p:spPr>
        </p:sp>
        <p:sp>
          <p:nvSpPr>
            <p:cNvPr id="7" name="TextBox 7">
              <a:extLst>
                <a:ext uri="{FF2B5EF4-FFF2-40B4-BE49-F238E27FC236}">
                  <a16:creationId xmlns:a16="http://schemas.microsoft.com/office/drawing/2014/main" id="{4E46C830-E98A-5D2A-0A24-7C483095A7C5}"/>
                </a:ext>
              </a:extLst>
            </p:cNvPr>
            <p:cNvSpPr txBox="1"/>
            <p:nvPr/>
          </p:nvSpPr>
          <p:spPr>
            <a:xfrm>
              <a:off x="0" y="-9525"/>
              <a:ext cx="2909448" cy="669269"/>
            </a:xfrm>
            <a:prstGeom prst="rect">
              <a:avLst/>
            </a:prstGeom>
          </p:spPr>
          <p:txBody>
            <a:bodyPr lIns="50800" tIns="50800" rIns="50800" bIns="50800" rtlCol="0" anchor="ctr"/>
            <a:lstStyle/>
            <a:p>
              <a:pPr algn="ctr">
                <a:lnSpc>
                  <a:spcPts val="2640"/>
                </a:lnSpc>
              </a:pPr>
              <a:endParaRPr/>
            </a:p>
          </p:txBody>
        </p:sp>
      </p:grpSp>
      <p:sp>
        <p:nvSpPr>
          <p:cNvPr id="15" name="TextBox 15">
            <a:extLst>
              <a:ext uri="{FF2B5EF4-FFF2-40B4-BE49-F238E27FC236}">
                <a16:creationId xmlns:a16="http://schemas.microsoft.com/office/drawing/2014/main" id="{788002A6-D1D0-CC05-D380-ADEA9D0551EF}"/>
              </a:ext>
            </a:extLst>
          </p:cNvPr>
          <p:cNvSpPr txBox="1"/>
          <p:nvPr/>
        </p:nvSpPr>
        <p:spPr>
          <a:xfrm>
            <a:off x="5225857" y="4662598"/>
            <a:ext cx="7836281" cy="961802"/>
          </a:xfrm>
          <a:prstGeom prst="rect">
            <a:avLst/>
          </a:prstGeom>
        </p:spPr>
        <p:txBody>
          <a:bodyPr lIns="0" tIns="0" rIns="0" bIns="0" rtlCol="0" anchor="t">
            <a:spAutoFit/>
          </a:bodyPr>
          <a:lstStyle/>
          <a:p>
            <a:pPr algn="ctr">
              <a:lnSpc>
                <a:spcPts val="7500"/>
              </a:lnSpc>
            </a:pPr>
            <a:r>
              <a:rPr lang="en-US" sz="7500" b="1" dirty="0">
                <a:solidFill>
                  <a:srgbClr val="FFFFFF"/>
                </a:solidFill>
                <a:latin typeface="Bebas Neue Bold"/>
                <a:ea typeface="Bebas Neue Bold"/>
                <a:cs typeface="Bebas Neue Bold"/>
                <a:sym typeface="Bebas Neue Bold"/>
              </a:rPr>
              <a:t>Models Testing ✏️</a:t>
            </a:r>
          </a:p>
        </p:txBody>
      </p:sp>
    </p:spTree>
    <p:extLst>
      <p:ext uri="{BB962C8B-B14F-4D97-AF65-F5344CB8AC3E}">
        <p14:creationId xmlns:p14="http://schemas.microsoft.com/office/powerpoint/2010/main" val="3059802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10210800" y="0"/>
            <a:ext cx="8077200" cy="10287000"/>
            <a:chOff x="0" y="0"/>
            <a:chExt cx="3059034" cy="3441413"/>
          </a:xfrm>
        </p:grpSpPr>
        <p:sp>
          <p:nvSpPr>
            <p:cNvPr id="3" name="Freeform 3"/>
            <p:cNvSpPr/>
            <p:nvPr/>
          </p:nvSpPr>
          <p:spPr>
            <a:xfrm>
              <a:off x="0" y="0"/>
              <a:ext cx="3059034" cy="3441413"/>
            </a:xfrm>
            <a:custGeom>
              <a:avLst/>
              <a:gdLst/>
              <a:ahLst/>
              <a:cxnLst/>
              <a:rect l="l" t="t" r="r" b="b"/>
              <a:pathLst>
                <a:path w="3059034" h="3441413">
                  <a:moveTo>
                    <a:pt x="0" y="0"/>
                  </a:moveTo>
                  <a:lnTo>
                    <a:pt x="3059034" y="0"/>
                  </a:lnTo>
                  <a:lnTo>
                    <a:pt x="3059034" y="3441413"/>
                  </a:lnTo>
                  <a:lnTo>
                    <a:pt x="0" y="3441413"/>
                  </a:lnTo>
                  <a:close/>
                </a:path>
              </a:pathLst>
            </a:custGeom>
            <a:solidFill>
              <a:srgbClr val="33261A"/>
            </a:solidFill>
          </p:spPr>
        </p:sp>
        <p:sp>
          <p:nvSpPr>
            <p:cNvPr id="4" name="TextBox 4"/>
            <p:cNvSpPr txBox="1"/>
            <p:nvPr/>
          </p:nvSpPr>
          <p:spPr>
            <a:xfrm>
              <a:off x="0" y="-38100"/>
              <a:ext cx="3059034"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567978" y="571500"/>
            <a:ext cx="11296192" cy="2245340"/>
            <a:chOff x="0" y="0"/>
            <a:chExt cx="2975129" cy="591365"/>
          </a:xfrm>
        </p:grpSpPr>
        <p:sp>
          <p:nvSpPr>
            <p:cNvPr id="6" name="Freeform 6"/>
            <p:cNvSpPr/>
            <p:nvPr/>
          </p:nvSpPr>
          <p:spPr>
            <a:xfrm>
              <a:off x="0" y="0"/>
              <a:ext cx="2975129" cy="591365"/>
            </a:xfrm>
            <a:custGeom>
              <a:avLst/>
              <a:gdLst/>
              <a:ahLst/>
              <a:cxnLst/>
              <a:rect l="l" t="t" r="r" b="b"/>
              <a:pathLst>
                <a:path w="2975129" h="591365">
                  <a:moveTo>
                    <a:pt x="0" y="0"/>
                  </a:moveTo>
                  <a:lnTo>
                    <a:pt x="2975129" y="0"/>
                  </a:lnTo>
                  <a:lnTo>
                    <a:pt x="2975129" y="591365"/>
                  </a:lnTo>
                  <a:lnTo>
                    <a:pt x="0" y="591365"/>
                  </a:lnTo>
                  <a:close/>
                </a:path>
              </a:pathLst>
            </a:custGeom>
            <a:solidFill>
              <a:srgbClr val="9C6942"/>
            </a:solidFill>
          </p:spPr>
        </p:sp>
        <p:sp>
          <p:nvSpPr>
            <p:cNvPr id="7" name="TextBox 7"/>
            <p:cNvSpPr txBox="1"/>
            <p:nvPr/>
          </p:nvSpPr>
          <p:spPr>
            <a:xfrm>
              <a:off x="0" y="-9525"/>
              <a:ext cx="2975129" cy="600890"/>
            </a:xfrm>
            <a:prstGeom prst="rect">
              <a:avLst/>
            </a:prstGeom>
          </p:spPr>
          <p:txBody>
            <a:bodyPr lIns="50800" tIns="50800" rIns="50800" bIns="50800" rtlCol="0" anchor="ctr"/>
            <a:lstStyle/>
            <a:p>
              <a:pPr algn="ctr">
                <a:lnSpc>
                  <a:spcPts val="2640"/>
                </a:lnSpc>
              </a:pPr>
              <a:endParaRPr/>
            </a:p>
          </p:txBody>
        </p:sp>
      </p:grpSp>
      <p:sp>
        <p:nvSpPr>
          <p:cNvPr id="14" name="TextBox 14"/>
          <p:cNvSpPr txBox="1"/>
          <p:nvPr/>
        </p:nvSpPr>
        <p:spPr>
          <a:xfrm>
            <a:off x="11167130" y="1213269"/>
            <a:ext cx="6164540" cy="961802"/>
          </a:xfrm>
          <a:prstGeom prst="rect">
            <a:avLst/>
          </a:prstGeom>
        </p:spPr>
        <p:txBody>
          <a:bodyPr lIns="0" tIns="0" rIns="0" bIns="0" rtlCol="0" anchor="t">
            <a:spAutoFit/>
          </a:bodyPr>
          <a:lstStyle/>
          <a:p>
            <a:pPr algn="r">
              <a:lnSpc>
                <a:spcPts val="7500"/>
              </a:lnSpc>
            </a:pPr>
            <a:r>
              <a:rPr lang="en-US" sz="7500" b="1" dirty="0">
                <a:solidFill>
                  <a:srgbClr val="FFFFFF"/>
                </a:solidFill>
                <a:latin typeface="Bebas Neue Bold"/>
                <a:ea typeface="Bebas Neue Bold"/>
                <a:cs typeface="Bebas Neue Bold"/>
                <a:sym typeface="Bebas Neue Bold"/>
              </a:rPr>
              <a:t>Models EVALUATION</a:t>
            </a:r>
          </a:p>
        </p:txBody>
      </p:sp>
      <p:sp>
        <p:nvSpPr>
          <p:cNvPr id="15" name="TextBox 15"/>
          <p:cNvSpPr txBox="1"/>
          <p:nvPr/>
        </p:nvSpPr>
        <p:spPr>
          <a:xfrm>
            <a:off x="375649" y="5384186"/>
            <a:ext cx="4876800" cy="4331314"/>
          </a:xfrm>
          <a:prstGeom prst="rect">
            <a:avLst/>
          </a:prstGeom>
        </p:spPr>
        <p:txBody>
          <a:bodyPr wrap="square" lIns="0" tIns="0" rIns="0" bIns="0" rtlCol="0" anchor="t">
            <a:spAutoFit/>
          </a:bodyPr>
          <a:lstStyle/>
          <a:p>
            <a:pPr algn="just">
              <a:lnSpc>
                <a:spcPts val="3105"/>
              </a:lnSpc>
            </a:pPr>
            <a:r>
              <a:rPr lang="en-US" dirty="0">
                <a:latin typeface="Glacial Indifference"/>
                <a:ea typeface="Glacial Indifference"/>
                <a:cs typeface="Glacial Indifference"/>
                <a:sym typeface="Glacial Indifference"/>
              </a:rPr>
              <a:t>🔍 Linear Regression </a:t>
            </a:r>
          </a:p>
          <a:p>
            <a:pPr algn="just">
              <a:lnSpc>
                <a:spcPts val="3105"/>
              </a:lnSpc>
            </a:pPr>
            <a:r>
              <a:rPr lang="en-US" dirty="0">
                <a:latin typeface="Glacial Indifference"/>
                <a:ea typeface="Glacial Indifference"/>
                <a:cs typeface="Glacial Indifference"/>
                <a:sym typeface="Glacial Indifference"/>
              </a:rPr>
              <a:t>RMSE: 244.96 - R²: 0.8225 </a:t>
            </a:r>
          </a:p>
          <a:p>
            <a:pPr algn="just">
              <a:lnSpc>
                <a:spcPts val="3105"/>
              </a:lnSpc>
            </a:pPr>
            <a:r>
              <a:rPr lang="en-US" dirty="0">
                <a:latin typeface="Glacial Indifference"/>
                <a:ea typeface="Glacial Indifference"/>
                <a:cs typeface="Glacial Indifference"/>
                <a:sym typeface="Glacial Indifference"/>
              </a:rPr>
              <a:t>🔍 Ridge Regression </a:t>
            </a:r>
          </a:p>
          <a:p>
            <a:pPr algn="just">
              <a:lnSpc>
                <a:spcPts val="3105"/>
              </a:lnSpc>
            </a:pPr>
            <a:r>
              <a:rPr lang="en-US" dirty="0">
                <a:latin typeface="Glacial Indifference"/>
                <a:ea typeface="Glacial Indifference"/>
                <a:cs typeface="Glacial Indifference"/>
                <a:sym typeface="Glacial Indifference"/>
              </a:rPr>
              <a:t>RMSE: 244.89 - R²: 0.8226 </a:t>
            </a:r>
          </a:p>
          <a:p>
            <a:pPr algn="just">
              <a:lnSpc>
                <a:spcPts val="3105"/>
              </a:lnSpc>
            </a:pPr>
            <a:r>
              <a:rPr lang="en-US" dirty="0">
                <a:latin typeface="Glacial Indifference"/>
                <a:ea typeface="Glacial Indifference"/>
                <a:cs typeface="Glacial Indifference"/>
                <a:sym typeface="Glacial Indifference"/>
              </a:rPr>
              <a:t>🔍 Lasso Regression </a:t>
            </a:r>
          </a:p>
          <a:p>
            <a:pPr algn="just">
              <a:lnSpc>
                <a:spcPts val="3105"/>
              </a:lnSpc>
            </a:pPr>
            <a:r>
              <a:rPr lang="en-US" dirty="0">
                <a:latin typeface="Glacial Indifference"/>
                <a:ea typeface="Glacial Indifference"/>
                <a:cs typeface="Glacial Indifference"/>
                <a:sym typeface="Glacial Indifference"/>
              </a:rPr>
              <a:t>RMSE: 244.96 - R²: 0.8225 </a:t>
            </a:r>
          </a:p>
          <a:p>
            <a:pPr algn="just">
              <a:lnSpc>
                <a:spcPts val="3105"/>
              </a:lnSpc>
            </a:pPr>
            <a:r>
              <a:rPr lang="en-US" dirty="0">
                <a:latin typeface="Glacial Indifference"/>
                <a:ea typeface="Glacial Indifference"/>
                <a:cs typeface="Glacial Indifference"/>
                <a:sym typeface="Glacial Indifference"/>
              </a:rPr>
              <a:t>🔍 Random Forest </a:t>
            </a:r>
          </a:p>
          <a:p>
            <a:pPr algn="just">
              <a:lnSpc>
                <a:spcPts val="3105"/>
              </a:lnSpc>
            </a:pPr>
            <a:r>
              <a:rPr lang="en-US" dirty="0">
                <a:latin typeface="Glacial Indifference"/>
                <a:ea typeface="Glacial Indifference"/>
                <a:cs typeface="Glacial Indifference"/>
                <a:sym typeface="Glacial Indifference"/>
              </a:rPr>
              <a:t>RMSE: 192.04 - R²: 0.8909 </a:t>
            </a:r>
          </a:p>
          <a:p>
            <a:pPr algn="just">
              <a:lnSpc>
                <a:spcPts val="3105"/>
              </a:lnSpc>
            </a:pPr>
            <a:r>
              <a:rPr lang="en-US" dirty="0">
                <a:latin typeface="Glacial Indifference"/>
                <a:ea typeface="Glacial Indifference"/>
                <a:cs typeface="Glacial Indifference"/>
                <a:sym typeface="Glacial Indifference"/>
              </a:rPr>
              <a:t>🔍 XGBoost </a:t>
            </a:r>
          </a:p>
          <a:p>
            <a:pPr algn="just">
              <a:lnSpc>
                <a:spcPts val="3105"/>
              </a:lnSpc>
            </a:pPr>
            <a:r>
              <a:rPr lang="en-US" dirty="0">
                <a:latin typeface="Glacial Indifference"/>
                <a:ea typeface="Glacial Indifference"/>
                <a:cs typeface="Glacial Indifference"/>
                <a:sym typeface="Glacial Indifference"/>
              </a:rPr>
              <a:t>RMSE: 194.64 - R²: 0.8879</a:t>
            </a:r>
          </a:p>
          <a:p>
            <a:pPr algn="just">
              <a:lnSpc>
                <a:spcPts val="3105"/>
              </a:lnSpc>
            </a:pPr>
            <a:endParaRPr lang="en-US" dirty="0">
              <a:latin typeface="Glacial Indifference"/>
              <a:ea typeface="Glacial Indifference"/>
              <a:cs typeface="Glacial Indifference"/>
              <a:sym typeface="Glacial Indifference"/>
            </a:endParaRPr>
          </a:p>
        </p:txBody>
      </p:sp>
      <p:pic>
        <p:nvPicPr>
          <p:cNvPr id="8194" name="Picture 2">
            <a:extLst>
              <a:ext uri="{FF2B5EF4-FFF2-40B4-BE49-F238E27FC236}">
                <a16:creationId xmlns:a16="http://schemas.microsoft.com/office/drawing/2014/main" id="{8A02D951-DC1F-8CCF-73F6-4E4B1D9F1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49" y="571500"/>
            <a:ext cx="9535575" cy="4724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535C54F-6586-E0E7-7C5B-6C109BA00CAF}"/>
              </a:ext>
            </a:extLst>
          </p:cNvPr>
          <p:cNvSpPr txBox="1"/>
          <p:nvPr/>
        </p:nvSpPr>
        <p:spPr>
          <a:xfrm>
            <a:off x="10567978" y="3162300"/>
            <a:ext cx="7344373" cy="2435923"/>
          </a:xfrm>
          <a:prstGeom prst="rect">
            <a:avLst/>
          </a:prstGeom>
          <a:noFill/>
        </p:spPr>
        <p:txBody>
          <a:bodyPr wrap="square">
            <a:spAutoFit/>
          </a:bodyPr>
          <a:lstStyle/>
          <a:p>
            <a:pPr algn="just">
              <a:lnSpc>
                <a:spcPts val="3105"/>
              </a:lnSpc>
            </a:pPr>
            <a:r>
              <a:rPr lang="en-US" sz="1800" dirty="0">
                <a:solidFill>
                  <a:schemeClr val="bg1"/>
                </a:solidFill>
                <a:latin typeface="Glacial Indifference"/>
                <a:ea typeface="Glacial Indifference"/>
                <a:cs typeface="Glacial Indifference"/>
                <a:sym typeface="Glacial Indifference"/>
              </a:rPr>
              <a:t>The Radom Forest</a:t>
            </a:r>
            <a:r>
              <a:rPr lang="en-US" dirty="0">
                <a:solidFill>
                  <a:schemeClr val="bg1"/>
                </a:solidFill>
                <a:latin typeface="Glacial Indifference"/>
                <a:ea typeface="Glacial Indifference"/>
                <a:cs typeface="Glacial Indifference"/>
                <a:sym typeface="Glacial Indifference"/>
              </a:rPr>
              <a:t> 🌲</a:t>
            </a:r>
            <a:r>
              <a:rPr lang="en-US" sz="1800" dirty="0">
                <a:solidFill>
                  <a:schemeClr val="bg1"/>
                </a:solidFill>
                <a:latin typeface="Glacial Indifference"/>
                <a:ea typeface="Glacial Indifference"/>
                <a:cs typeface="Glacial Indifference"/>
                <a:sym typeface="Glacial Indifference"/>
              </a:rPr>
              <a:t> have the best results when it dominates R² score with 0.89 and enjoys a lowest RMSE (192.04). In the scatter chart, the Radom Forest's data points are more evenly.</a:t>
            </a:r>
          </a:p>
          <a:p>
            <a:pPr algn="just">
              <a:lnSpc>
                <a:spcPts val="3105"/>
              </a:lnSpc>
            </a:pPr>
            <a:endParaRPr lang="en-US" dirty="0">
              <a:solidFill>
                <a:schemeClr val="bg1"/>
              </a:solidFill>
              <a:latin typeface="Glacial Indifference"/>
              <a:ea typeface="Glacial Indifference"/>
              <a:cs typeface="Glacial Indifference"/>
              <a:sym typeface="Glacial Indifference"/>
            </a:endParaRPr>
          </a:p>
          <a:p>
            <a:pPr algn="just">
              <a:lnSpc>
                <a:spcPts val="3105"/>
              </a:lnSpc>
            </a:pPr>
            <a:r>
              <a:rPr lang="en-US" dirty="0">
                <a:solidFill>
                  <a:schemeClr val="bg1"/>
                </a:solidFill>
                <a:latin typeface="Glacial Indifference"/>
                <a:ea typeface="Glacial Indifference"/>
                <a:cs typeface="Glacial Indifference"/>
                <a:sym typeface="Glacial Indifference"/>
              </a:rPr>
              <a:t>=&gt; The Radom Forest provides a much more trustworthy number and have predicted and actual vales close to each other.</a:t>
            </a:r>
            <a:endParaRPr lang="en-US" sz="1800" dirty="0">
              <a:solidFill>
                <a:schemeClr val="bg1"/>
              </a:solidFill>
              <a:latin typeface="Glacial Indifference"/>
              <a:ea typeface="Glacial Indifference"/>
              <a:cs typeface="Glacial Indifference"/>
              <a:sym typeface="Glacial Indifferen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183998" y="0"/>
            <a:ext cx="8705909" cy="10287000"/>
            <a:chOff x="0" y="0"/>
            <a:chExt cx="2912475" cy="3441413"/>
          </a:xfrm>
        </p:grpSpPr>
        <p:sp>
          <p:nvSpPr>
            <p:cNvPr id="3" name="Freeform 3"/>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33261A"/>
            </a:solidFill>
          </p:spPr>
        </p:sp>
        <p:sp>
          <p:nvSpPr>
            <p:cNvPr id="4" name="TextBox 4"/>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7735" y="266700"/>
            <a:ext cx="8433567" cy="2063805"/>
            <a:chOff x="0" y="0"/>
            <a:chExt cx="2221186" cy="543554"/>
          </a:xfrm>
        </p:grpSpPr>
        <p:sp>
          <p:nvSpPr>
            <p:cNvPr id="6" name="Freeform 6"/>
            <p:cNvSpPr/>
            <p:nvPr/>
          </p:nvSpPr>
          <p:spPr>
            <a:xfrm>
              <a:off x="0" y="0"/>
              <a:ext cx="2221186" cy="543554"/>
            </a:xfrm>
            <a:custGeom>
              <a:avLst/>
              <a:gdLst/>
              <a:ahLst/>
              <a:cxnLst/>
              <a:rect l="l" t="t" r="r" b="b"/>
              <a:pathLst>
                <a:path w="2221186" h="543554">
                  <a:moveTo>
                    <a:pt x="0" y="0"/>
                  </a:moveTo>
                  <a:lnTo>
                    <a:pt x="2221186" y="0"/>
                  </a:lnTo>
                  <a:lnTo>
                    <a:pt x="2221186" y="543554"/>
                  </a:lnTo>
                  <a:lnTo>
                    <a:pt x="0" y="543554"/>
                  </a:lnTo>
                  <a:close/>
                </a:path>
              </a:pathLst>
            </a:custGeom>
            <a:solidFill>
              <a:srgbClr val="9C6942"/>
            </a:solidFill>
          </p:spPr>
        </p:sp>
        <p:sp>
          <p:nvSpPr>
            <p:cNvPr id="7" name="TextBox 7"/>
            <p:cNvSpPr txBox="1"/>
            <p:nvPr/>
          </p:nvSpPr>
          <p:spPr>
            <a:xfrm>
              <a:off x="0" y="-9525"/>
              <a:ext cx="2221186" cy="553079"/>
            </a:xfrm>
            <a:prstGeom prst="rect">
              <a:avLst/>
            </a:prstGeom>
          </p:spPr>
          <p:txBody>
            <a:bodyPr lIns="50800" tIns="50800" rIns="50800" bIns="50800" rtlCol="0" anchor="ctr"/>
            <a:lstStyle/>
            <a:p>
              <a:pPr algn="ctr">
                <a:lnSpc>
                  <a:spcPts val="2640"/>
                </a:lnSpc>
              </a:pPr>
              <a:endParaRPr/>
            </a:p>
          </p:txBody>
        </p:sp>
      </p:grpSp>
      <p:sp>
        <p:nvSpPr>
          <p:cNvPr id="15" name="TextBox 15"/>
          <p:cNvSpPr txBox="1"/>
          <p:nvPr/>
        </p:nvSpPr>
        <p:spPr>
          <a:xfrm>
            <a:off x="858096" y="7353300"/>
            <a:ext cx="6280512" cy="2359620"/>
          </a:xfrm>
          <a:prstGeom prst="rect">
            <a:avLst/>
          </a:prstGeom>
        </p:spPr>
        <p:txBody>
          <a:bodyPr lIns="0" tIns="0" rIns="0" bIns="0" rtlCol="0" anchor="t">
            <a:spAutoFit/>
          </a:bodyPr>
          <a:lstStyle/>
          <a:p>
            <a:pPr algn="just">
              <a:lnSpc>
                <a:spcPts val="3105"/>
              </a:lnSpc>
            </a:pPr>
            <a:r>
              <a:rPr lang="en-US" sz="2300" dirty="0">
                <a:solidFill>
                  <a:srgbClr val="FFFFFF"/>
                </a:solidFill>
                <a:latin typeface="Glacial Indifference"/>
                <a:ea typeface="Glacial Indifference"/>
                <a:cs typeface="Glacial Indifference"/>
                <a:sym typeface="Glacial Indifference"/>
              </a:rPr>
              <a:t>From the bar chart, I will adjust the model and not include some least important features</a:t>
            </a:r>
          </a:p>
          <a:p>
            <a:pPr algn="just">
              <a:lnSpc>
                <a:spcPts val="3105"/>
              </a:lnSpc>
            </a:pPr>
            <a:endParaRPr lang="en-US" sz="2300" dirty="0">
              <a:solidFill>
                <a:srgbClr val="FFFFFF"/>
              </a:solidFill>
              <a:latin typeface="Glacial Indifference"/>
              <a:ea typeface="Glacial Indifference"/>
              <a:cs typeface="Glacial Indifference"/>
              <a:sym typeface="Glacial Indifference"/>
            </a:endParaRPr>
          </a:p>
          <a:p>
            <a:pPr algn="just">
              <a:lnSpc>
                <a:spcPts val="3105"/>
              </a:lnSpc>
            </a:pPr>
            <a:r>
              <a:rPr lang="en-US" sz="2300" dirty="0">
                <a:solidFill>
                  <a:srgbClr val="FFFFFF"/>
                </a:solidFill>
                <a:latin typeface="Glacial Indifference"/>
                <a:ea typeface="Glacial Indifference"/>
                <a:cs typeface="Glacial Indifference"/>
                <a:sym typeface="Glacial Indifference"/>
              </a:rPr>
              <a:t>There are some low scored features but it's in the group with high scored feature, so I will keep those for further analysis.</a:t>
            </a:r>
          </a:p>
        </p:txBody>
      </p:sp>
      <p:sp>
        <p:nvSpPr>
          <p:cNvPr id="17" name="TextBox 17"/>
          <p:cNvSpPr txBox="1"/>
          <p:nvPr/>
        </p:nvSpPr>
        <p:spPr>
          <a:xfrm>
            <a:off x="568046" y="817701"/>
            <a:ext cx="7220869" cy="961802"/>
          </a:xfrm>
          <a:prstGeom prst="rect">
            <a:avLst/>
          </a:prstGeom>
        </p:spPr>
        <p:txBody>
          <a:bodyPr wrap="square" lIns="0" tIns="0" rIns="0" bIns="0" rtlCol="0" anchor="t">
            <a:spAutoFit/>
          </a:bodyPr>
          <a:lstStyle/>
          <a:p>
            <a:pPr>
              <a:lnSpc>
                <a:spcPts val="7500"/>
              </a:lnSpc>
            </a:pPr>
            <a:r>
              <a:rPr lang="en-US" sz="7500" b="1" dirty="0">
                <a:solidFill>
                  <a:srgbClr val="FFFFFF"/>
                </a:solidFill>
                <a:latin typeface="Bebas Neue Bold"/>
                <a:ea typeface="Bebas Neue Bold"/>
                <a:cs typeface="Bebas Neue Bold"/>
                <a:sym typeface="Bebas Neue Bold"/>
              </a:rPr>
              <a:t>Random Forest Model</a:t>
            </a:r>
          </a:p>
        </p:txBody>
      </p:sp>
      <p:pic>
        <p:nvPicPr>
          <p:cNvPr id="11268" name="Picture 4">
            <a:extLst>
              <a:ext uri="{FF2B5EF4-FFF2-40B4-BE49-F238E27FC236}">
                <a16:creationId xmlns:a16="http://schemas.microsoft.com/office/drawing/2014/main" id="{B161D640-9AA9-A2D1-2583-A739F1F6D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266700"/>
            <a:ext cx="9429750" cy="56197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2BA1539-9C5C-6E51-6199-8D36EDA93B64}"/>
              </a:ext>
            </a:extLst>
          </p:cNvPr>
          <p:cNvPicPr>
            <a:picLocks noChangeAspect="1"/>
          </p:cNvPicPr>
          <p:nvPr/>
        </p:nvPicPr>
        <p:blipFill>
          <a:blip r:embed="rId4"/>
          <a:stretch>
            <a:fillRect/>
          </a:stretch>
        </p:blipFill>
        <p:spPr>
          <a:xfrm>
            <a:off x="2667000" y="2561040"/>
            <a:ext cx="2570904" cy="45742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6B6DD-9620-EC53-8F93-9B4E7ED3344A}"/>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id="{0D4D8E24-EC8F-31F0-9D91-1CA27E3B72A1}"/>
              </a:ext>
            </a:extLst>
          </p:cNvPr>
          <p:cNvSpPr txBox="1"/>
          <p:nvPr/>
        </p:nvSpPr>
        <p:spPr>
          <a:xfrm>
            <a:off x="1028700" y="6430746"/>
            <a:ext cx="5877315" cy="1038225"/>
          </a:xfrm>
          <a:prstGeom prst="rect">
            <a:avLst/>
          </a:prstGeom>
        </p:spPr>
        <p:txBody>
          <a:bodyPr lIns="0" tIns="0" rIns="0" bIns="0" rtlCol="0" anchor="t">
            <a:spAutoFit/>
          </a:bodyPr>
          <a:lstStyle/>
          <a:p>
            <a:pPr marL="496572" lvl="1" indent="-248286" algn="l">
              <a:lnSpc>
                <a:spcPts val="2760"/>
              </a:lnSpc>
              <a:buFont typeface="Arial"/>
              <a:buChar char="•"/>
            </a:pPr>
            <a:r>
              <a:rPr lang="en-US" sz="2300" dirty="0">
                <a:solidFill>
                  <a:srgbClr val="FFFFFF"/>
                </a:solidFill>
                <a:latin typeface="Glacial Indifference"/>
                <a:ea typeface="Glacial Indifference"/>
                <a:cs typeface="Glacial Indifference"/>
                <a:sym typeface="Glacial Indifference"/>
              </a:rPr>
              <a:t>Action steps and timeline</a:t>
            </a:r>
          </a:p>
          <a:p>
            <a:pPr marL="496572" lvl="1" indent="-248286" algn="l">
              <a:lnSpc>
                <a:spcPts val="2760"/>
              </a:lnSpc>
              <a:buFont typeface="Arial"/>
              <a:buChar char="•"/>
            </a:pPr>
            <a:r>
              <a:rPr lang="en-US" sz="2300" dirty="0">
                <a:solidFill>
                  <a:srgbClr val="FFFFFF"/>
                </a:solidFill>
                <a:latin typeface="Glacial Indifference"/>
                <a:ea typeface="Glacial Indifference"/>
                <a:cs typeface="Glacial Indifference"/>
                <a:sym typeface="Glacial Indifference"/>
              </a:rPr>
              <a:t>Resource allocation and responsibilities</a:t>
            </a:r>
          </a:p>
          <a:p>
            <a:pPr marL="496572" lvl="1" indent="-248286" algn="l">
              <a:lnSpc>
                <a:spcPts val="2760"/>
              </a:lnSpc>
              <a:buFont typeface="Arial"/>
              <a:buChar char="•"/>
            </a:pPr>
            <a:r>
              <a:rPr lang="en-US" sz="2300" dirty="0">
                <a:solidFill>
                  <a:srgbClr val="FFFFFF"/>
                </a:solidFill>
                <a:latin typeface="Glacial Indifference"/>
                <a:ea typeface="Glacial Indifference"/>
                <a:cs typeface="Glacial Indifference"/>
                <a:sym typeface="Glacial Indifference"/>
              </a:rPr>
              <a:t>Key performance indicators (KPIs)</a:t>
            </a:r>
          </a:p>
        </p:txBody>
      </p:sp>
      <p:sp>
        <p:nvSpPr>
          <p:cNvPr id="22" name="TextBox 21">
            <a:extLst>
              <a:ext uri="{FF2B5EF4-FFF2-40B4-BE49-F238E27FC236}">
                <a16:creationId xmlns:a16="http://schemas.microsoft.com/office/drawing/2014/main" id="{9D130925-F422-4325-B90C-5EB81B2B8E40}"/>
              </a:ext>
            </a:extLst>
          </p:cNvPr>
          <p:cNvSpPr txBox="1"/>
          <p:nvPr/>
        </p:nvSpPr>
        <p:spPr>
          <a:xfrm>
            <a:off x="4533900" y="6972300"/>
            <a:ext cx="9220200" cy="1754326"/>
          </a:xfrm>
          <a:prstGeom prst="rect">
            <a:avLst/>
          </a:prstGeom>
          <a:noFill/>
        </p:spPr>
        <p:txBody>
          <a:bodyPr wrap="square">
            <a:spAutoFit/>
          </a:bodyPr>
          <a:lstStyle/>
          <a:p>
            <a:pPr>
              <a:buNone/>
            </a:pPr>
            <a:r>
              <a:rPr lang="en-US" dirty="0">
                <a:latin typeface="Glacial Indifference" panose="020B0604020202020204" charset="0"/>
              </a:rPr>
              <a:t>After adjustment, the income and catalogue purchases still hold the highest positions in the importance score on the scale 0 to 1</a:t>
            </a:r>
          </a:p>
          <a:p>
            <a:pPr>
              <a:buNone/>
            </a:pPr>
            <a:endParaRPr lang="en-US" dirty="0">
              <a:latin typeface="Glacial Indifference" panose="020B0604020202020204" charset="0"/>
            </a:endParaRPr>
          </a:p>
          <a:p>
            <a:pPr>
              <a:buNone/>
            </a:pPr>
            <a:r>
              <a:rPr lang="en-US" dirty="0">
                <a:latin typeface="Glacial Indifference" panose="020B0604020202020204" charset="0"/>
              </a:rPr>
              <a:t>The store purchases and website purchases have significant change compare to the previous heatmap. Importance score of store purchases is </a:t>
            </a:r>
            <a:r>
              <a:rPr lang="en-US" b="1" dirty="0">
                <a:latin typeface="Glacial Indifference" panose="020B0604020202020204" charset="0"/>
              </a:rPr>
              <a:t>0.09</a:t>
            </a:r>
            <a:r>
              <a:rPr lang="en-US" dirty="0">
                <a:latin typeface="Glacial Indifference" panose="020B0604020202020204" charset="0"/>
              </a:rPr>
              <a:t> (Previous correlation: 0.49) while the web purchases is </a:t>
            </a:r>
            <a:r>
              <a:rPr lang="en-US" b="1" dirty="0">
                <a:latin typeface="Glacial Indifference" panose="020B0604020202020204" charset="0"/>
              </a:rPr>
              <a:t>0.02</a:t>
            </a:r>
            <a:r>
              <a:rPr lang="en-US" dirty="0">
                <a:latin typeface="Glacial Indifference" panose="020B0604020202020204" charset="0"/>
              </a:rPr>
              <a:t> (Previous correlation: 0.79)</a:t>
            </a:r>
          </a:p>
        </p:txBody>
      </p:sp>
      <p:pic>
        <p:nvPicPr>
          <p:cNvPr id="12290" name="Picture 2">
            <a:extLst>
              <a:ext uri="{FF2B5EF4-FFF2-40B4-BE49-F238E27FC236}">
                <a16:creationId xmlns:a16="http://schemas.microsoft.com/office/drawing/2014/main" id="{B8BACC34-41EE-EF45-7DEB-47B2E7DE5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72186"/>
            <a:ext cx="9420225" cy="5619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B83EFF-08B1-F48E-DA60-1AFAA310FCF7}"/>
              </a:ext>
            </a:extLst>
          </p:cNvPr>
          <p:cNvPicPr>
            <a:picLocks noChangeAspect="1"/>
          </p:cNvPicPr>
          <p:nvPr/>
        </p:nvPicPr>
        <p:blipFill>
          <a:blip r:embed="rId4"/>
          <a:stretch>
            <a:fillRect/>
          </a:stretch>
        </p:blipFill>
        <p:spPr>
          <a:xfrm>
            <a:off x="11811000" y="742430"/>
            <a:ext cx="4306765" cy="5279262"/>
          </a:xfrm>
          <a:prstGeom prst="rect">
            <a:avLst/>
          </a:prstGeom>
        </p:spPr>
      </p:pic>
    </p:spTree>
    <p:extLst>
      <p:ext uri="{BB962C8B-B14F-4D97-AF65-F5344CB8AC3E}">
        <p14:creationId xmlns:p14="http://schemas.microsoft.com/office/powerpoint/2010/main" val="2408424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3408F-C4B9-DC4C-C2C0-633D02129620}"/>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0307951A-ACEF-B1B6-E2E2-640C503CFD77}"/>
              </a:ext>
            </a:extLst>
          </p:cNvPr>
          <p:cNvGrpSpPr/>
          <p:nvPr/>
        </p:nvGrpSpPr>
        <p:grpSpPr>
          <a:xfrm>
            <a:off x="0" y="-7620"/>
            <a:ext cx="9372600" cy="10294620"/>
            <a:chOff x="0" y="0"/>
            <a:chExt cx="2909448" cy="659744"/>
          </a:xfrm>
        </p:grpSpPr>
        <p:sp>
          <p:nvSpPr>
            <p:cNvPr id="6" name="Freeform 6">
              <a:extLst>
                <a:ext uri="{FF2B5EF4-FFF2-40B4-BE49-F238E27FC236}">
                  <a16:creationId xmlns:a16="http://schemas.microsoft.com/office/drawing/2014/main" id="{8D1D6297-AE2A-729A-3F80-057236D87BB3}"/>
                </a:ext>
              </a:extLst>
            </p:cNvPr>
            <p:cNvSpPr/>
            <p:nvPr/>
          </p:nvSpPr>
          <p:spPr>
            <a:xfrm>
              <a:off x="0" y="0"/>
              <a:ext cx="2909448" cy="659744"/>
            </a:xfrm>
            <a:custGeom>
              <a:avLst/>
              <a:gdLst/>
              <a:ahLst/>
              <a:cxnLst/>
              <a:rect l="l" t="t" r="r" b="b"/>
              <a:pathLst>
                <a:path w="2909448" h="659744">
                  <a:moveTo>
                    <a:pt x="0" y="0"/>
                  </a:moveTo>
                  <a:lnTo>
                    <a:pt x="2909448" y="0"/>
                  </a:lnTo>
                  <a:lnTo>
                    <a:pt x="2909448" y="659744"/>
                  </a:lnTo>
                  <a:lnTo>
                    <a:pt x="0" y="659744"/>
                  </a:lnTo>
                  <a:close/>
                </a:path>
              </a:pathLst>
            </a:custGeom>
            <a:solidFill>
              <a:srgbClr val="9C6942"/>
            </a:solidFill>
          </p:spPr>
        </p:sp>
        <p:sp>
          <p:nvSpPr>
            <p:cNvPr id="7" name="TextBox 7">
              <a:extLst>
                <a:ext uri="{FF2B5EF4-FFF2-40B4-BE49-F238E27FC236}">
                  <a16:creationId xmlns:a16="http://schemas.microsoft.com/office/drawing/2014/main" id="{17654238-13E0-5AA7-1072-D73BC4EB5DDF}"/>
                </a:ext>
              </a:extLst>
            </p:cNvPr>
            <p:cNvSpPr txBox="1"/>
            <p:nvPr/>
          </p:nvSpPr>
          <p:spPr>
            <a:xfrm>
              <a:off x="0" y="-9525"/>
              <a:ext cx="2909448" cy="669269"/>
            </a:xfrm>
            <a:prstGeom prst="rect">
              <a:avLst/>
            </a:prstGeom>
          </p:spPr>
          <p:txBody>
            <a:bodyPr lIns="50800" tIns="50800" rIns="50800" bIns="50800" rtlCol="0" anchor="ctr"/>
            <a:lstStyle/>
            <a:p>
              <a:pPr algn="ctr">
                <a:lnSpc>
                  <a:spcPts val="2640"/>
                </a:lnSpc>
              </a:pPr>
              <a:endParaRPr/>
            </a:p>
          </p:txBody>
        </p:sp>
      </p:grpSp>
      <p:sp>
        <p:nvSpPr>
          <p:cNvPr id="15" name="TextBox 15">
            <a:extLst>
              <a:ext uri="{FF2B5EF4-FFF2-40B4-BE49-F238E27FC236}">
                <a16:creationId xmlns:a16="http://schemas.microsoft.com/office/drawing/2014/main" id="{9D43CA2D-D557-C2C7-B647-FF3593CFB728}"/>
              </a:ext>
            </a:extLst>
          </p:cNvPr>
          <p:cNvSpPr txBox="1"/>
          <p:nvPr/>
        </p:nvSpPr>
        <p:spPr>
          <a:xfrm>
            <a:off x="272857" y="4181698"/>
            <a:ext cx="8871143" cy="1923604"/>
          </a:xfrm>
          <a:prstGeom prst="rect">
            <a:avLst/>
          </a:prstGeom>
        </p:spPr>
        <p:txBody>
          <a:bodyPr wrap="square" lIns="0" tIns="0" rIns="0" bIns="0" rtlCol="0" anchor="t">
            <a:spAutoFit/>
          </a:bodyPr>
          <a:lstStyle/>
          <a:p>
            <a:pPr algn="ctr">
              <a:lnSpc>
                <a:spcPts val="7500"/>
              </a:lnSpc>
            </a:pPr>
            <a:r>
              <a:rPr lang="en-US" sz="6600" b="1" dirty="0">
                <a:solidFill>
                  <a:srgbClr val="FFFFFF"/>
                </a:solidFill>
                <a:latin typeface="Bebas Neue Bold"/>
                <a:ea typeface="Bebas Neue Bold"/>
                <a:cs typeface="Bebas Neue Bold"/>
                <a:sym typeface="Bebas Neue Bold"/>
              </a:rPr>
              <a:t>forecasting and suggestions</a:t>
            </a:r>
          </a:p>
          <a:p>
            <a:pPr algn="ctr">
              <a:lnSpc>
                <a:spcPts val="7500"/>
              </a:lnSpc>
            </a:pPr>
            <a:r>
              <a:rPr lang="en-US" sz="6600" b="1" dirty="0">
                <a:solidFill>
                  <a:srgbClr val="FFFFFF"/>
                </a:solidFill>
                <a:latin typeface="Bebas Neue Bold"/>
                <a:ea typeface="Bebas Neue Bold"/>
                <a:cs typeface="Bebas Neue Bold"/>
                <a:sym typeface="Bebas Neue Bold"/>
              </a:rPr>
              <a:t>👨🏻‍💻</a:t>
            </a:r>
          </a:p>
        </p:txBody>
      </p:sp>
      <p:pic>
        <p:nvPicPr>
          <p:cNvPr id="13318" name="Picture 6" descr="56,300+ Idea Emoji Stock Photos, Pictures &amp; Royalty-Free Images - iStock">
            <a:extLst>
              <a:ext uri="{FF2B5EF4-FFF2-40B4-BE49-F238E27FC236}">
                <a16:creationId xmlns:a16="http://schemas.microsoft.com/office/drawing/2014/main" id="{ABE88A81-38B4-1526-A803-FA882C958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3800" y="2984163"/>
            <a:ext cx="58293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95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67D6-1901-093F-EBCE-0FBAA05E6315}"/>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7FD49004-DDD4-C6CB-53A3-EBC347B2FEFB}"/>
              </a:ext>
            </a:extLst>
          </p:cNvPr>
          <p:cNvGrpSpPr/>
          <p:nvPr/>
        </p:nvGrpSpPr>
        <p:grpSpPr>
          <a:xfrm>
            <a:off x="-18592" y="342900"/>
            <a:ext cx="11296192" cy="1181195"/>
            <a:chOff x="0" y="0"/>
            <a:chExt cx="2975129" cy="438099"/>
          </a:xfrm>
        </p:grpSpPr>
        <p:sp>
          <p:nvSpPr>
            <p:cNvPr id="6" name="Freeform 6">
              <a:extLst>
                <a:ext uri="{FF2B5EF4-FFF2-40B4-BE49-F238E27FC236}">
                  <a16:creationId xmlns:a16="http://schemas.microsoft.com/office/drawing/2014/main" id="{FF97E17C-DC06-1DCF-2A58-8B75CA23B504}"/>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45621145-2BD4-7745-5CC9-9EA148EC9C61}"/>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6D7953F5-3E36-3ADE-BA64-3C9DDE59F350}"/>
              </a:ext>
            </a:extLst>
          </p:cNvPr>
          <p:cNvSpPr txBox="1"/>
          <p:nvPr/>
        </p:nvSpPr>
        <p:spPr>
          <a:xfrm>
            <a:off x="-18592" y="410530"/>
            <a:ext cx="11296192" cy="846770"/>
          </a:xfrm>
          <a:prstGeom prst="rect">
            <a:avLst/>
          </a:prstGeom>
        </p:spPr>
        <p:txBody>
          <a:bodyPr wrap="square" lIns="0" tIns="0" rIns="0" bIns="0" rtlCol="0" anchor="t">
            <a:spAutoFit/>
          </a:bodyPr>
          <a:lstStyle/>
          <a:p>
            <a:pPr algn="ctr">
              <a:lnSpc>
                <a:spcPts val="7875"/>
              </a:lnSpc>
            </a:pPr>
            <a:r>
              <a:rPr lang="en-US" sz="4000" b="1" dirty="0">
                <a:solidFill>
                  <a:srgbClr val="FFFFFF"/>
                </a:solidFill>
                <a:latin typeface="Bebas Neue Bold"/>
                <a:ea typeface="Bebas Neue Bold"/>
                <a:cs typeface="Bebas Neue Bold"/>
                <a:sym typeface="Bebas Neue Bold"/>
              </a:rPr>
              <a:t>Customer's income is equivalent to the total cart value</a:t>
            </a:r>
          </a:p>
        </p:txBody>
      </p:sp>
      <p:sp>
        <p:nvSpPr>
          <p:cNvPr id="15" name="TextBox 15">
            <a:extLst>
              <a:ext uri="{FF2B5EF4-FFF2-40B4-BE49-F238E27FC236}">
                <a16:creationId xmlns:a16="http://schemas.microsoft.com/office/drawing/2014/main" id="{D357F63F-6EC7-1383-53CC-05F1C2B7EB69}"/>
              </a:ext>
            </a:extLst>
          </p:cNvPr>
          <p:cNvSpPr txBox="1"/>
          <p:nvPr/>
        </p:nvSpPr>
        <p:spPr>
          <a:xfrm>
            <a:off x="9144000" y="2032742"/>
            <a:ext cx="7825154" cy="7883568"/>
          </a:xfrm>
          <a:prstGeom prst="rect">
            <a:avLst/>
          </a:prstGeom>
        </p:spPr>
        <p:txBody>
          <a:bodyPr wrap="square" lIns="0" tIns="0" rIns="0" bIns="0" rtlCol="0" anchor="t">
            <a:spAutoFit/>
          </a:bodyPr>
          <a:lstStyle/>
          <a:p>
            <a:pPr algn="just">
              <a:lnSpc>
                <a:spcPts val="2760"/>
              </a:lnSpc>
            </a:pPr>
            <a:r>
              <a:rPr lang="en-US" sz="2400" b="1" dirty="0">
                <a:latin typeface="Glacial Indifference" panose="020B0604020202020204" charset="0"/>
              </a:rPr>
              <a:t>1- Insights:</a:t>
            </a:r>
          </a:p>
          <a:p>
            <a:pPr algn="just">
              <a:lnSpc>
                <a:spcPts val="2760"/>
              </a:lnSpc>
            </a:pPr>
            <a:r>
              <a:rPr lang="en-US" sz="2400" dirty="0">
                <a:latin typeface="Glacial Indifference" panose="020B0604020202020204" charset="0"/>
              </a:rPr>
              <a:t>This bar chart shows that predicted total spending (</a:t>
            </a:r>
            <a:r>
              <a:rPr lang="en-US" sz="2400" dirty="0" err="1">
                <a:latin typeface="Glacial Indifference" panose="020B0604020202020204" charset="0"/>
              </a:rPr>
              <a:t>MntTotal</a:t>
            </a:r>
            <a:r>
              <a:rPr lang="en-US" sz="2400" dirty="0">
                <a:latin typeface="Glacial Indifference" panose="020B0604020202020204" charset="0"/>
              </a:rPr>
              <a:t>) increases with income. As income rises from 30,000 to 60,000, predicted spending grows from 150.70 to 177.83, indicating a positive relationship between income and consumer spending.</a:t>
            </a:r>
          </a:p>
          <a:p>
            <a:pPr algn="just">
              <a:lnSpc>
                <a:spcPts val="2760"/>
              </a:lnSpc>
            </a:pPr>
            <a:endParaRPr lang="en-US" sz="2400" dirty="0">
              <a:latin typeface="Glacial Indifference" panose="020B0604020202020204" charset="0"/>
            </a:endParaRPr>
          </a:p>
          <a:p>
            <a:pPr algn="just">
              <a:lnSpc>
                <a:spcPts val="2760"/>
              </a:lnSpc>
            </a:pPr>
            <a:r>
              <a:rPr lang="en-US" sz="2400" dirty="0">
                <a:latin typeface="Glacial Indifference" panose="020B0604020202020204" charset="0"/>
              </a:rPr>
              <a:t>The feature has a high credibility with the 1</a:t>
            </a:r>
            <a:r>
              <a:rPr lang="en-US" sz="2400" baseline="30000" dirty="0">
                <a:latin typeface="Glacial Indifference" panose="020B0604020202020204" charset="0"/>
              </a:rPr>
              <a:t>st</a:t>
            </a:r>
            <a:r>
              <a:rPr lang="en-US" sz="2400" dirty="0">
                <a:latin typeface="Glacial Indifference" panose="020B0604020202020204" charset="0"/>
              </a:rPr>
              <a:t> rank in the importance score (0.39) and high correlation of 0.82</a:t>
            </a:r>
          </a:p>
          <a:p>
            <a:pPr algn="just">
              <a:lnSpc>
                <a:spcPts val="2760"/>
              </a:lnSpc>
            </a:pPr>
            <a:endParaRPr lang="en-US" sz="2400" dirty="0">
              <a:latin typeface="Glacial Indifference" panose="020B0604020202020204" charset="0"/>
            </a:endParaRPr>
          </a:p>
          <a:p>
            <a:pPr algn="just">
              <a:lnSpc>
                <a:spcPts val="2760"/>
              </a:lnSpc>
            </a:pPr>
            <a:r>
              <a:rPr lang="en-US" sz="2400" b="1" dirty="0">
                <a:latin typeface="Glacial Indifference" panose="020B0604020202020204" charset="0"/>
              </a:rPr>
              <a:t>2- Recommendations:</a:t>
            </a:r>
          </a:p>
          <a:p>
            <a:pPr marL="342900" indent="-342900" algn="just">
              <a:lnSpc>
                <a:spcPts val="2760"/>
              </a:lnSpc>
              <a:buFont typeface="Arial" panose="020B0604020202020204" pitchFamily="34" charset="0"/>
              <a:buChar char="•"/>
            </a:pPr>
            <a:r>
              <a:rPr lang="en-US" sz="2400" dirty="0">
                <a:latin typeface="Glacial Indifference" panose="020B0604020202020204" charset="0"/>
              </a:rPr>
              <a:t>Develop special offers and deluxe services for higher-income customers such as introducing tier like gold, platinum,  free-shipping bonus or </a:t>
            </a:r>
          </a:p>
          <a:p>
            <a:pPr marL="342900" indent="-342900" algn="just">
              <a:lnSpc>
                <a:spcPts val="2760"/>
              </a:lnSpc>
              <a:buFont typeface="Arial" panose="020B0604020202020204" pitchFamily="34" charset="0"/>
              <a:buChar char="•"/>
            </a:pPr>
            <a:r>
              <a:rPr lang="en-US" sz="2400" dirty="0">
                <a:latin typeface="Glacial Indifference" panose="020B0604020202020204" charset="0"/>
              </a:rPr>
              <a:t>Conduct research on this customer segmentation to find out their preferences</a:t>
            </a:r>
          </a:p>
          <a:p>
            <a:pPr marL="342900" indent="-342900" algn="just">
              <a:lnSpc>
                <a:spcPts val="2760"/>
              </a:lnSpc>
              <a:buFont typeface="Arial" panose="020B0604020202020204" pitchFamily="34" charset="0"/>
              <a:buChar char="•"/>
            </a:pPr>
            <a:r>
              <a:rPr lang="en-US" sz="2400" dirty="0">
                <a:latin typeface="Glacial Indifference" panose="020B0604020202020204" charset="0"/>
              </a:rPr>
              <a:t>Deliver a more targeted and specific campaign for the strong financial power customers.</a:t>
            </a:r>
          </a:p>
          <a:p>
            <a:pPr marL="342900" indent="-342900" algn="just">
              <a:lnSpc>
                <a:spcPts val="2760"/>
              </a:lnSpc>
              <a:buFont typeface="Arial" panose="020B0604020202020204" pitchFamily="34" charset="0"/>
              <a:buChar char="•"/>
            </a:pPr>
            <a:endParaRPr lang="en-US" sz="2400" dirty="0">
              <a:latin typeface="Glacial Indifference" panose="020B0604020202020204" charset="0"/>
            </a:endParaRPr>
          </a:p>
          <a:p>
            <a:pPr algn="just">
              <a:lnSpc>
                <a:spcPts val="2760"/>
              </a:lnSpc>
            </a:pPr>
            <a:r>
              <a:rPr lang="en-US" sz="2400" dirty="0">
                <a:latin typeface="Glacial Indifference" panose="020B0604020202020204" charset="0"/>
              </a:rPr>
              <a:t>=&gt; It will help increase around 9% profits for attracting customer has more 10,000 income than the last record</a:t>
            </a:r>
            <a:endParaRPr lang="en-US" sz="2400" dirty="0">
              <a:latin typeface="Glacial Indifference" panose="020B0604020202020204" charset="0"/>
              <a:ea typeface="Glacial Indifference"/>
              <a:cs typeface="Glacial Indifference"/>
              <a:sym typeface="Glacial Indifference"/>
            </a:endParaRPr>
          </a:p>
          <a:p>
            <a:pPr algn="just">
              <a:lnSpc>
                <a:spcPts val="2760"/>
              </a:lnSpc>
            </a:pPr>
            <a:endParaRPr lang="en-US" sz="2300" dirty="0">
              <a:latin typeface="Glacial Indifference" panose="020B0604020202020204" charset="0"/>
              <a:ea typeface="Glacial Indifference"/>
              <a:cs typeface="Glacial Indifference"/>
              <a:sym typeface="Glacial Indifference"/>
            </a:endParaRPr>
          </a:p>
        </p:txBody>
      </p:sp>
      <p:pic>
        <p:nvPicPr>
          <p:cNvPr id="14338" name="Picture 2">
            <a:extLst>
              <a:ext uri="{FF2B5EF4-FFF2-40B4-BE49-F238E27FC236}">
                <a16:creationId xmlns:a16="http://schemas.microsoft.com/office/drawing/2014/main" id="{095CBFDA-F682-6287-3286-D8D6487A9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54" y="2628900"/>
            <a:ext cx="7525196" cy="5614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659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411823" y="-1118794"/>
            <a:ext cx="10416938" cy="11617995"/>
            <a:chOff x="0" y="0"/>
            <a:chExt cx="2743556" cy="3059883"/>
          </a:xfrm>
        </p:grpSpPr>
        <p:sp>
          <p:nvSpPr>
            <p:cNvPr id="3" name="Freeform 3"/>
            <p:cNvSpPr/>
            <p:nvPr/>
          </p:nvSpPr>
          <p:spPr>
            <a:xfrm>
              <a:off x="0" y="0"/>
              <a:ext cx="2743556" cy="3059883"/>
            </a:xfrm>
            <a:custGeom>
              <a:avLst/>
              <a:gdLst/>
              <a:ahLst/>
              <a:cxnLst/>
              <a:rect l="l" t="t" r="r" b="b"/>
              <a:pathLst>
                <a:path w="2743556" h="3059883">
                  <a:moveTo>
                    <a:pt x="0" y="0"/>
                  </a:moveTo>
                  <a:lnTo>
                    <a:pt x="2743556" y="0"/>
                  </a:lnTo>
                  <a:lnTo>
                    <a:pt x="2743556" y="3059883"/>
                  </a:lnTo>
                  <a:lnTo>
                    <a:pt x="0" y="3059883"/>
                  </a:lnTo>
                  <a:close/>
                </a:path>
              </a:pathLst>
            </a:custGeom>
            <a:solidFill>
              <a:srgbClr val="33261A"/>
            </a:solidFill>
          </p:spPr>
        </p:sp>
        <p:sp>
          <p:nvSpPr>
            <p:cNvPr id="4" name="TextBox 4"/>
            <p:cNvSpPr txBox="1"/>
            <p:nvPr/>
          </p:nvSpPr>
          <p:spPr>
            <a:xfrm>
              <a:off x="0" y="-9525"/>
              <a:ext cx="2743556" cy="3069408"/>
            </a:xfrm>
            <a:prstGeom prst="rect">
              <a:avLst/>
            </a:prstGeom>
          </p:spPr>
          <p:txBody>
            <a:bodyPr lIns="50800" tIns="50800" rIns="50800" bIns="50800" rtlCol="0" anchor="ctr"/>
            <a:lstStyle/>
            <a:p>
              <a:pPr algn="ctr">
                <a:lnSpc>
                  <a:spcPts val="2640"/>
                </a:lnSpc>
              </a:pPr>
              <a:endParaRPr/>
            </a:p>
          </p:txBody>
        </p:sp>
      </p:grpSp>
      <p:grpSp>
        <p:nvGrpSpPr>
          <p:cNvPr id="5" name="Group 5"/>
          <p:cNvGrpSpPr/>
          <p:nvPr/>
        </p:nvGrpSpPr>
        <p:grpSpPr>
          <a:xfrm>
            <a:off x="-344705" y="0"/>
            <a:ext cx="5721190" cy="10401300"/>
            <a:chOff x="0" y="0"/>
            <a:chExt cx="1506815" cy="2739437"/>
          </a:xfrm>
        </p:grpSpPr>
        <p:sp>
          <p:nvSpPr>
            <p:cNvPr id="6" name="Freeform 6"/>
            <p:cNvSpPr/>
            <p:nvPr/>
          </p:nvSpPr>
          <p:spPr>
            <a:xfrm>
              <a:off x="0" y="0"/>
              <a:ext cx="1506815" cy="2739437"/>
            </a:xfrm>
            <a:custGeom>
              <a:avLst/>
              <a:gdLst/>
              <a:ahLst/>
              <a:cxnLst/>
              <a:rect l="l" t="t" r="r" b="b"/>
              <a:pathLst>
                <a:path w="1506815" h="2739437">
                  <a:moveTo>
                    <a:pt x="0" y="0"/>
                  </a:moveTo>
                  <a:lnTo>
                    <a:pt x="1506815" y="0"/>
                  </a:lnTo>
                  <a:lnTo>
                    <a:pt x="1506815" y="2739437"/>
                  </a:lnTo>
                  <a:lnTo>
                    <a:pt x="0" y="2739437"/>
                  </a:lnTo>
                  <a:close/>
                </a:path>
              </a:pathLst>
            </a:custGeom>
            <a:solidFill>
              <a:srgbClr val="9C6942"/>
            </a:solidFill>
          </p:spPr>
        </p:sp>
        <p:sp>
          <p:nvSpPr>
            <p:cNvPr id="7" name="TextBox 7"/>
            <p:cNvSpPr txBox="1"/>
            <p:nvPr/>
          </p:nvSpPr>
          <p:spPr>
            <a:xfrm>
              <a:off x="0" y="-9525"/>
              <a:ext cx="1506815" cy="2748962"/>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0013034" y="1028717"/>
            <a:ext cx="9103428" cy="2063805"/>
            <a:chOff x="0" y="0"/>
            <a:chExt cx="2397611" cy="543554"/>
          </a:xfrm>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0" name="TextBox 10"/>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grpSp>
        <p:nvGrpSpPr>
          <p:cNvPr id="11" name="Group 11"/>
          <p:cNvGrpSpPr/>
          <p:nvPr/>
        </p:nvGrpSpPr>
        <p:grpSpPr>
          <a:xfrm>
            <a:off x="1028700" y="744855"/>
            <a:ext cx="6396386" cy="8909241"/>
            <a:chOff x="0" y="0"/>
            <a:chExt cx="990968" cy="1380274"/>
          </a:xfrm>
        </p:grpSpPr>
        <p:sp>
          <p:nvSpPr>
            <p:cNvPr id="12" name="Freeform 12"/>
            <p:cNvSpPr/>
            <p:nvPr/>
          </p:nvSpPr>
          <p:spPr>
            <a:xfrm>
              <a:off x="0" y="0"/>
              <a:ext cx="990968" cy="1380274"/>
            </a:xfrm>
            <a:custGeom>
              <a:avLst/>
              <a:gdLst/>
              <a:ahLst/>
              <a:cxnLst/>
              <a:rect l="l" t="t" r="r" b="b"/>
              <a:pathLst>
                <a:path w="990968" h="1380274">
                  <a:moveTo>
                    <a:pt x="0" y="0"/>
                  </a:moveTo>
                  <a:lnTo>
                    <a:pt x="990968" y="0"/>
                  </a:lnTo>
                  <a:lnTo>
                    <a:pt x="990968" y="1380274"/>
                  </a:lnTo>
                  <a:lnTo>
                    <a:pt x="0" y="1380274"/>
                  </a:lnTo>
                  <a:close/>
                </a:path>
              </a:pathLst>
            </a:custGeom>
            <a:blipFill>
              <a:blip r:embed="rId3"/>
              <a:stretch>
                <a:fillRect l="-13" t="-7788" r="-13"/>
              </a:stretch>
            </a:blipFill>
          </p:spPr>
        </p:sp>
      </p:grpSp>
      <p:sp>
        <p:nvSpPr>
          <p:cNvPr id="15" name="TextBox 15"/>
          <p:cNvSpPr txBox="1"/>
          <p:nvPr/>
        </p:nvSpPr>
        <p:spPr>
          <a:xfrm>
            <a:off x="10013034" y="3754140"/>
            <a:ext cx="8274966" cy="4292842"/>
          </a:xfrm>
          <a:prstGeom prst="rect">
            <a:avLst/>
          </a:prstGeom>
        </p:spPr>
        <p:txBody>
          <a:bodyPr wrap="square" lIns="0" tIns="0" rIns="0" bIns="0" rtlCol="0" anchor="t">
            <a:spAutoFit/>
          </a:bodyPr>
          <a:lstStyle/>
          <a:p>
            <a:pPr>
              <a:lnSpc>
                <a:spcPts val="2759"/>
              </a:lnSpc>
            </a:pPr>
            <a:r>
              <a:rPr lang="en-US" sz="2299" b="1" u="sng" dirty="0">
                <a:solidFill>
                  <a:srgbClr val="FFFFFF"/>
                </a:solidFill>
                <a:latin typeface="Glacial Indifference"/>
                <a:ea typeface="Glacial Indifference"/>
                <a:cs typeface="Glacial Indifference"/>
                <a:sym typeface="Glacial Indifference"/>
              </a:rPr>
              <a:t>Business Goal:</a:t>
            </a:r>
            <a:r>
              <a:rPr lang="en-US" sz="2299" b="1" dirty="0">
                <a:solidFill>
                  <a:srgbClr val="FFFFFF"/>
                </a:solidFill>
                <a:latin typeface="Glacial Indifference"/>
                <a:ea typeface="Glacial Indifference"/>
                <a:cs typeface="Glacial Indifference"/>
                <a:sym typeface="Glacial Indifference"/>
              </a:rPr>
              <a:t> </a:t>
            </a:r>
          </a:p>
          <a:p>
            <a:pPr marL="342900" indent="-342900">
              <a:lnSpc>
                <a:spcPts val="2759"/>
              </a:lnSpc>
              <a:buFont typeface="Arial" panose="020B0604020202020204" pitchFamily="34" charset="0"/>
              <a:buChar char="•"/>
            </a:pPr>
            <a:r>
              <a:rPr lang="en-US" sz="2299" dirty="0">
                <a:solidFill>
                  <a:srgbClr val="FFFFFF"/>
                </a:solidFill>
                <a:latin typeface="Glacial Indifference"/>
                <a:ea typeface="Glacial Indifference"/>
                <a:cs typeface="Glacial Indifference"/>
                <a:sym typeface="Glacial Indifference"/>
              </a:rPr>
              <a:t>Increase the business profits by targeting features that can help increase shopping cart value of an individual.</a:t>
            </a:r>
          </a:p>
          <a:p>
            <a:pPr>
              <a:lnSpc>
                <a:spcPts val="2759"/>
              </a:lnSpc>
            </a:pPr>
            <a:endParaRPr lang="en-US" sz="2299" dirty="0">
              <a:solidFill>
                <a:srgbClr val="FFFFFF"/>
              </a:solidFill>
              <a:latin typeface="Glacial Indifference"/>
              <a:ea typeface="Glacial Indifference"/>
              <a:cs typeface="Glacial Indifference"/>
              <a:sym typeface="Glacial Indifference"/>
            </a:endParaRPr>
          </a:p>
          <a:p>
            <a:pPr>
              <a:lnSpc>
                <a:spcPts val="2759"/>
              </a:lnSpc>
            </a:pPr>
            <a:r>
              <a:rPr lang="en-US" sz="2299" b="1" u="sng" dirty="0">
                <a:solidFill>
                  <a:srgbClr val="FFFFFF"/>
                </a:solidFill>
                <a:latin typeface="Glacial Indifference"/>
                <a:ea typeface="Glacial Indifference"/>
                <a:cs typeface="Glacial Indifference"/>
                <a:sym typeface="Glacial Indifference"/>
              </a:rPr>
              <a:t>Questions to answer: </a:t>
            </a:r>
          </a:p>
          <a:p>
            <a:pPr marL="342900" indent="-342900">
              <a:lnSpc>
                <a:spcPts val="2759"/>
              </a:lnSpc>
              <a:buFont typeface="Arial" panose="020B0604020202020204" pitchFamily="34" charset="0"/>
              <a:buChar char="•"/>
            </a:pPr>
            <a:r>
              <a:rPr lang="en-US" sz="2299" dirty="0">
                <a:solidFill>
                  <a:srgbClr val="FFFFFF"/>
                </a:solidFill>
                <a:latin typeface="Glacial Indifference"/>
                <a:ea typeface="Glacial Indifference"/>
                <a:cs typeface="Glacial Indifference"/>
                <a:sym typeface="Glacial Indifference"/>
              </a:rPr>
              <a:t>Which model is the best to explain the whole picture of the business?</a:t>
            </a:r>
          </a:p>
          <a:p>
            <a:pPr marL="342900" indent="-342900">
              <a:lnSpc>
                <a:spcPts val="2759"/>
              </a:lnSpc>
              <a:buFont typeface="Arial" panose="020B0604020202020204" pitchFamily="34" charset="0"/>
              <a:buChar char="•"/>
            </a:pPr>
            <a:r>
              <a:rPr lang="en-US" sz="2299" dirty="0">
                <a:solidFill>
                  <a:srgbClr val="FFFFFF"/>
                </a:solidFill>
                <a:latin typeface="Glacial Indifference"/>
                <a:ea typeface="Glacial Indifference"/>
                <a:cs typeface="Glacial Indifference"/>
                <a:sym typeface="Glacial Indifference"/>
              </a:rPr>
              <a:t>Determine which elements contribute to a customer’s cart value significantly?</a:t>
            </a:r>
          </a:p>
          <a:p>
            <a:pPr marL="342900" indent="-342900">
              <a:lnSpc>
                <a:spcPts val="2759"/>
              </a:lnSpc>
              <a:buFont typeface="Arial" panose="020B0604020202020204" pitchFamily="34" charset="0"/>
              <a:buChar char="•"/>
            </a:pPr>
            <a:r>
              <a:rPr lang="en-US" sz="2299" dirty="0">
                <a:solidFill>
                  <a:srgbClr val="FFFFFF"/>
                </a:solidFill>
                <a:latin typeface="Glacial Indifference"/>
                <a:ea typeface="Glacial Indifference"/>
                <a:cs typeface="Glacial Indifference"/>
                <a:sym typeface="Glacial Indifference"/>
              </a:rPr>
              <a:t>How important are those features? Statistical evidence?</a:t>
            </a:r>
          </a:p>
          <a:p>
            <a:pPr marL="342900" indent="-342900">
              <a:lnSpc>
                <a:spcPts val="2759"/>
              </a:lnSpc>
              <a:buFont typeface="Arial" panose="020B0604020202020204" pitchFamily="34" charset="0"/>
              <a:buChar char="•"/>
            </a:pPr>
            <a:r>
              <a:rPr lang="en-US" sz="2299" dirty="0">
                <a:solidFill>
                  <a:srgbClr val="FFFFFF"/>
                </a:solidFill>
                <a:latin typeface="Glacial Indifference"/>
                <a:ea typeface="Glacial Indifference"/>
                <a:cs typeface="Glacial Indifference"/>
                <a:sym typeface="Glacial Indifference"/>
              </a:rPr>
              <a:t>Which insights and solutions can be drawn from the analysis?</a:t>
            </a:r>
          </a:p>
          <a:p>
            <a:pPr marL="342900" indent="-342900">
              <a:lnSpc>
                <a:spcPts val="2759"/>
              </a:lnSpc>
              <a:buFont typeface="Arial" panose="020B0604020202020204" pitchFamily="34" charset="0"/>
              <a:buChar char="•"/>
            </a:pPr>
            <a:endParaRPr lang="en-US" sz="2299" dirty="0">
              <a:solidFill>
                <a:srgbClr val="FFFFFF"/>
              </a:solidFill>
              <a:latin typeface="Glacial Indifference"/>
              <a:ea typeface="Glacial Indifference"/>
              <a:cs typeface="Glacial Indifference"/>
              <a:sym typeface="Glacial Indifference"/>
            </a:endParaRPr>
          </a:p>
        </p:txBody>
      </p:sp>
      <p:sp>
        <p:nvSpPr>
          <p:cNvPr id="16" name="TextBox 16"/>
          <p:cNvSpPr txBox="1"/>
          <p:nvPr/>
        </p:nvSpPr>
        <p:spPr>
          <a:xfrm>
            <a:off x="10554662" y="1630270"/>
            <a:ext cx="7246267" cy="1013098"/>
          </a:xfrm>
          <a:prstGeom prst="rect">
            <a:avLst/>
          </a:prstGeom>
        </p:spPr>
        <p:txBody>
          <a:bodyPr wrap="square" lIns="0" tIns="0" rIns="0" bIns="0" rtlCol="0" anchor="t">
            <a:spAutoFit/>
          </a:bodyPr>
          <a:lstStyle/>
          <a:p>
            <a:pPr algn="r">
              <a:lnSpc>
                <a:spcPts val="7875"/>
              </a:lnSpc>
            </a:pPr>
            <a:r>
              <a:rPr lang="en-US" sz="8000" b="1" dirty="0">
                <a:solidFill>
                  <a:srgbClr val="FAFAF9"/>
                </a:solidFill>
                <a:latin typeface="Bebas Neue Bold"/>
                <a:ea typeface="Bebas Neue Bold"/>
                <a:cs typeface="Bebas Neue Bold"/>
                <a:sym typeface="Bebas Neue Bold"/>
              </a:rPr>
              <a:t>Goals of the project</a:t>
            </a:r>
            <a:endParaRPr lang="en-US" sz="7500" b="1" dirty="0">
              <a:solidFill>
                <a:srgbClr val="FFFFFF"/>
              </a:solidFill>
              <a:latin typeface="Bebas Neue Bold"/>
              <a:ea typeface="Bebas Neue Bold"/>
              <a:cs typeface="Bebas Neue Bold"/>
              <a:sym typeface="Bebas Neue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7EDF-F1DE-E708-962E-97510BBDCFE1}"/>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DB51EE41-5D6A-68EA-7FEF-0A5B6EE8600E}"/>
              </a:ext>
            </a:extLst>
          </p:cNvPr>
          <p:cNvGrpSpPr/>
          <p:nvPr/>
        </p:nvGrpSpPr>
        <p:grpSpPr>
          <a:xfrm>
            <a:off x="-18592" y="342900"/>
            <a:ext cx="13091568" cy="1181195"/>
            <a:chOff x="0" y="0"/>
            <a:chExt cx="2975129" cy="438099"/>
          </a:xfrm>
        </p:grpSpPr>
        <p:sp>
          <p:nvSpPr>
            <p:cNvPr id="6" name="Freeform 6">
              <a:extLst>
                <a:ext uri="{FF2B5EF4-FFF2-40B4-BE49-F238E27FC236}">
                  <a16:creationId xmlns:a16="http://schemas.microsoft.com/office/drawing/2014/main" id="{83AF9079-0151-A0C3-CB06-B6347F2FCE91}"/>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401D88B3-F484-6E11-4FB2-A340782ECD5B}"/>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E94F7EA9-7CEE-E327-6C0B-12AA6E96CB0E}"/>
              </a:ext>
            </a:extLst>
          </p:cNvPr>
          <p:cNvSpPr txBox="1"/>
          <p:nvPr/>
        </p:nvSpPr>
        <p:spPr>
          <a:xfrm>
            <a:off x="-289968" y="419100"/>
            <a:ext cx="13091568" cy="846770"/>
          </a:xfrm>
          <a:prstGeom prst="rect">
            <a:avLst/>
          </a:prstGeom>
        </p:spPr>
        <p:txBody>
          <a:bodyPr wrap="square" lIns="0" tIns="0" rIns="0" bIns="0" rtlCol="0" anchor="t">
            <a:spAutoFit/>
          </a:bodyPr>
          <a:lstStyle/>
          <a:p>
            <a:pPr algn="ctr">
              <a:lnSpc>
                <a:spcPts val="7875"/>
              </a:lnSpc>
            </a:pPr>
            <a:r>
              <a:rPr lang="en-US" sz="4000" b="1" dirty="0">
                <a:solidFill>
                  <a:srgbClr val="FFFFFF"/>
                </a:solidFill>
                <a:latin typeface="Bebas Neue Bold"/>
                <a:ea typeface="Bebas Neue Bold"/>
                <a:cs typeface="Bebas Neue Bold"/>
                <a:sym typeface="Bebas Neue Bold"/>
              </a:rPr>
              <a:t>Customer tends to make more purchases by using business catalogue</a:t>
            </a:r>
          </a:p>
        </p:txBody>
      </p:sp>
      <p:sp>
        <p:nvSpPr>
          <p:cNvPr id="15" name="TextBox 15">
            <a:extLst>
              <a:ext uri="{FF2B5EF4-FFF2-40B4-BE49-F238E27FC236}">
                <a16:creationId xmlns:a16="http://schemas.microsoft.com/office/drawing/2014/main" id="{8DBB8A93-7241-AAFA-EDE5-F93F3B0BD989}"/>
              </a:ext>
            </a:extLst>
          </p:cNvPr>
          <p:cNvSpPr txBox="1"/>
          <p:nvPr/>
        </p:nvSpPr>
        <p:spPr>
          <a:xfrm>
            <a:off x="9144000" y="2478949"/>
            <a:ext cx="7963071" cy="8960786"/>
          </a:xfrm>
          <a:prstGeom prst="rect">
            <a:avLst/>
          </a:prstGeom>
        </p:spPr>
        <p:txBody>
          <a:bodyPr wrap="square" lIns="0" tIns="0" rIns="0" bIns="0" rtlCol="0" anchor="t">
            <a:spAutoFit/>
          </a:bodyPr>
          <a:lstStyle/>
          <a:p>
            <a:pPr algn="just">
              <a:lnSpc>
                <a:spcPts val="2760"/>
              </a:lnSpc>
            </a:pPr>
            <a:r>
              <a:rPr lang="en-US" sz="2400" b="1" dirty="0">
                <a:latin typeface="Glacial Indifference" panose="020B0604020202020204" charset="0"/>
              </a:rPr>
              <a:t>1- Insights:</a:t>
            </a:r>
            <a:endParaRPr lang="en-US" sz="2400" dirty="0">
              <a:latin typeface="Glacial Indifference" panose="020B0604020202020204" charset="0"/>
            </a:endParaRPr>
          </a:p>
          <a:p>
            <a:pPr algn="just">
              <a:lnSpc>
                <a:spcPts val="2760"/>
              </a:lnSpc>
            </a:pPr>
            <a:r>
              <a:rPr lang="en-US" sz="2400" dirty="0">
                <a:latin typeface="Glacial Indifference" panose="020B0604020202020204" charset="0"/>
              </a:rPr>
              <a:t>The chart shows that customers who made two catalogue purchases are predicted to spend significantly more (194.22) compared to those who made none (161.67), indicating a strong positive impact of catalogue purchases on total spending.</a:t>
            </a:r>
          </a:p>
          <a:p>
            <a:pPr algn="just">
              <a:lnSpc>
                <a:spcPts val="2760"/>
              </a:lnSpc>
            </a:pPr>
            <a:endParaRPr lang="en-US" sz="2400" dirty="0">
              <a:latin typeface="Glacial Indifference" panose="020B0604020202020204" charset="0"/>
            </a:endParaRPr>
          </a:p>
          <a:p>
            <a:pPr algn="just">
              <a:lnSpc>
                <a:spcPts val="2760"/>
              </a:lnSpc>
            </a:pPr>
            <a:r>
              <a:rPr lang="en-US" sz="2400" dirty="0">
                <a:latin typeface="Glacial Indifference" panose="020B0604020202020204" charset="0"/>
              </a:rPr>
              <a:t>The feature has a high credibility with the 2</a:t>
            </a:r>
            <a:r>
              <a:rPr lang="en-US" sz="2400" baseline="30000" dirty="0">
                <a:latin typeface="Glacial Indifference" panose="020B0604020202020204" charset="0"/>
              </a:rPr>
              <a:t>nd</a:t>
            </a:r>
            <a:r>
              <a:rPr lang="en-US" sz="2400" dirty="0">
                <a:latin typeface="Glacial Indifference" panose="020B0604020202020204" charset="0"/>
              </a:rPr>
              <a:t> rank in the importance score (0.37) and a correlation of 0.79</a:t>
            </a:r>
          </a:p>
          <a:p>
            <a:pPr algn="just">
              <a:lnSpc>
                <a:spcPts val="2760"/>
              </a:lnSpc>
            </a:pPr>
            <a:endParaRPr lang="en-US" sz="2400" dirty="0">
              <a:latin typeface="Glacial Indifference" panose="020B0604020202020204" charset="0"/>
              <a:ea typeface="Glacial Indifference"/>
              <a:cs typeface="Glacial Indifference"/>
              <a:sym typeface="Glacial Indifference"/>
            </a:endParaRPr>
          </a:p>
          <a:p>
            <a:pPr algn="just">
              <a:lnSpc>
                <a:spcPts val="2760"/>
              </a:lnSpc>
            </a:pPr>
            <a:r>
              <a:rPr lang="en-US" sz="2000" b="1" dirty="0">
                <a:latin typeface="Glacial Indifference" panose="020B0604020202020204" charset="0"/>
              </a:rPr>
              <a:t>2- Recommendations:</a:t>
            </a:r>
          </a:p>
          <a:p>
            <a:pPr marL="342900" indent="-342900" algn="just">
              <a:lnSpc>
                <a:spcPts val="2760"/>
              </a:lnSpc>
              <a:buFont typeface="Arial" panose="020B0604020202020204" pitchFamily="34" charset="0"/>
              <a:buChar char="•"/>
            </a:pPr>
            <a:r>
              <a:rPr lang="en-US" sz="2000" dirty="0">
                <a:latin typeface="Glacial Indifference" panose="020B0604020202020204" charset="0"/>
              </a:rPr>
              <a:t>Research on what features of catalogue that captivate the target customer. </a:t>
            </a:r>
          </a:p>
          <a:p>
            <a:pPr marL="342900" indent="-342900" algn="just">
              <a:lnSpc>
                <a:spcPts val="2760"/>
              </a:lnSpc>
              <a:buFont typeface="Arial" panose="020B0604020202020204" pitchFamily="34" charset="0"/>
              <a:buChar char="•"/>
            </a:pPr>
            <a:r>
              <a:rPr lang="en-US" sz="2000" dirty="0">
                <a:latin typeface="Glacial Indifference" panose="020B0604020202020204" charset="0"/>
              </a:rPr>
              <a:t>Find partners and generate more exclusive offers appear on business catalogue </a:t>
            </a:r>
          </a:p>
          <a:p>
            <a:pPr marL="342900" indent="-342900" algn="just">
              <a:lnSpc>
                <a:spcPts val="2760"/>
              </a:lnSpc>
              <a:buFont typeface="Arial" panose="020B0604020202020204" pitchFamily="34" charset="0"/>
              <a:buChar char="•"/>
            </a:pPr>
            <a:r>
              <a:rPr lang="en-US" sz="2000" dirty="0">
                <a:latin typeface="Glacial Indifference" panose="020B0604020202020204" charset="0"/>
              </a:rPr>
              <a:t>Expand content and media channel approaches of catalogue to test the effectiveness and enhance its quality.</a:t>
            </a:r>
          </a:p>
          <a:p>
            <a:pPr marL="342900" indent="-342900" algn="just">
              <a:lnSpc>
                <a:spcPts val="2760"/>
              </a:lnSpc>
              <a:buFont typeface="Arial" panose="020B0604020202020204" pitchFamily="34" charset="0"/>
              <a:buChar char="•"/>
            </a:pPr>
            <a:endParaRPr lang="en-US" sz="2000" dirty="0">
              <a:latin typeface="Glacial Indifference" panose="020B0604020202020204" charset="0"/>
            </a:endParaRPr>
          </a:p>
          <a:p>
            <a:pPr algn="just">
              <a:lnSpc>
                <a:spcPts val="2760"/>
              </a:lnSpc>
            </a:pPr>
            <a:r>
              <a:rPr lang="en-US" sz="2000" dirty="0">
                <a:latin typeface="Glacial Indifference" panose="020B0604020202020204" charset="0"/>
              </a:rPr>
              <a:t>=&gt; The profit will be boosted up to 20% profits by customer who has used the catalogue 1 times, compared to the customer with none.</a:t>
            </a:r>
          </a:p>
          <a:p>
            <a:pPr marL="342900" indent="-342900" algn="just">
              <a:lnSpc>
                <a:spcPts val="2760"/>
              </a:lnSpc>
              <a:buFont typeface="Arial" panose="020B0604020202020204" pitchFamily="34" charset="0"/>
              <a:buChar char="•"/>
            </a:pPr>
            <a:endParaRPr lang="en-US" sz="2000" dirty="0">
              <a:latin typeface="Glacial Indifference" panose="020B0604020202020204" charset="0"/>
            </a:endParaRPr>
          </a:p>
          <a:p>
            <a:pPr algn="just">
              <a:lnSpc>
                <a:spcPts val="2760"/>
              </a:lnSpc>
            </a:pPr>
            <a:endParaRPr lang="en-US" sz="2000" dirty="0">
              <a:latin typeface="Glacial Indifference" panose="020B0604020202020204" charset="0"/>
            </a:endParaRPr>
          </a:p>
          <a:p>
            <a:pPr algn="just">
              <a:lnSpc>
                <a:spcPts val="2760"/>
              </a:lnSpc>
            </a:pPr>
            <a:endParaRPr lang="en-US" sz="2000" dirty="0">
              <a:latin typeface="Glacial Indifference" panose="020B0604020202020204" charset="0"/>
            </a:endParaRPr>
          </a:p>
          <a:p>
            <a:pPr algn="just">
              <a:lnSpc>
                <a:spcPts val="2760"/>
              </a:lnSpc>
            </a:pPr>
            <a:endParaRPr lang="en-US" sz="2300" dirty="0">
              <a:latin typeface="Glacial Indifference" panose="020B0604020202020204" charset="0"/>
              <a:ea typeface="Glacial Indifference"/>
              <a:cs typeface="Glacial Indifference"/>
              <a:sym typeface="Glacial Indifference"/>
            </a:endParaRPr>
          </a:p>
          <a:p>
            <a:pPr algn="just">
              <a:lnSpc>
                <a:spcPts val="2760"/>
              </a:lnSpc>
            </a:pPr>
            <a:endParaRPr lang="en-US" sz="2300" dirty="0">
              <a:latin typeface="Glacial Indifference" panose="020B0604020202020204" charset="0"/>
              <a:ea typeface="Glacial Indifference"/>
              <a:cs typeface="Glacial Indifference"/>
              <a:sym typeface="Glacial Indifference"/>
            </a:endParaRPr>
          </a:p>
        </p:txBody>
      </p:sp>
      <p:pic>
        <p:nvPicPr>
          <p:cNvPr id="3076" name="Picture 4">
            <a:extLst>
              <a:ext uri="{FF2B5EF4-FFF2-40B4-BE49-F238E27FC236}">
                <a16:creationId xmlns:a16="http://schemas.microsoft.com/office/drawing/2014/main" id="{6A405E91-9C32-1E3B-B30A-A3E50C3B1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79" y="2478949"/>
            <a:ext cx="7963071" cy="594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2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47F6D-EC02-9DFD-AC15-0AA707A92084}"/>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FA325DEB-CF6F-5D8C-ACA8-E3D7CCB9535B}"/>
              </a:ext>
            </a:extLst>
          </p:cNvPr>
          <p:cNvGrpSpPr/>
          <p:nvPr/>
        </p:nvGrpSpPr>
        <p:grpSpPr>
          <a:xfrm>
            <a:off x="-18592" y="342900"/>
            <a:ext cx="16630192" cy="1181195"/>
            <a:chOff x="0" y="0"/>
            <a:chExt cx="2975129" cy="438099"/>
          </a:xfrm>
        </p:grpSpPr>
        <p:sp>
          <p:nvSpPr>
            <p:cNvPr id="6" name="Freeform 6">
              <a:extLst>
                <a:ext uri="{FF2B5EF4-FFF2-40B4-BE49-F238E27FC236}">
                  <a16:creationId xmlns:a16="http://schemas.microsoft.com/office/drawing/2014/main" id="{468AEC4C-A4D8-E987-BDA7-AEC3FA33EE75}"/>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8E53CE78-5E0B-B2EB-093A-523767FC1273}"/>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8D98574D-E548-BFDA-E8C9-4EFF9F9F1526}"/>
              </a:ext>
            </a:extLst>
          </p:cNvPr>
          <p:cNvSpPr txBox="1"/>
          <p:nvPr/>
        </p:nvSpPr>
        <p:spPr>
          <a:xfrm>
            <a:off x="-289968" y="419100"/>
            <a:ext cx="16215768" cy="846770"/>
          </a:xfrm>
          <a:prstGeom prst="rect">
            <a:avLst/>
          </a:prstGeom>
        </p:spPr>
        <p:txBody>
          <a:bodyPr wrap="square" lIns="0" tIns="0" rIns="0" bIns="0" rtlCol="0" anchor="t">
            <a:spAutoFit/>
          </a:bodyPr>
          <a:lstStyle/>
          <a:p>
            <a:pPr algn="ctr">
              <a:lnSpc>
                <a:spcPts val="7875"/>
              </a:lnSpc>
            </a:pPr>
            <a:r>
              <a:rPr lang="en-US" sz="4000" b="1" dirty="0">
                <a:solidFill>
                  <a:srgbClr val="FFFFFF"/>
                </a:solidFill>
                <a:latin typeface="Bebas Neue Bold"/>
                <a:ea typeface="Bebas Neue Bold"/>
                <a:cs typeface="Bebas Neue Bold"/>
                <a:sym typeface="Bebas Neue Bold"/>
              </a:rPr>
              <a:t>Customers love to pay more when going shopping at brick-and-mortar store</a:t>
            </a:r>
          </a:p>
        </p:txBody>
      </p:sp>
      <p:sp>
        <p:nvSpPr>
          <p:cNvPr id="15" name="TextBox 15">
            <a:extLst>
              <a:ext uri="{FF2B5EF4-FFF2-40B4-BE49-F238E27FC236}">
                <a16:creationId xmlns:a16="http://schemas.microsoft.com/office/drawing/2014/main" id="{50ADA03D-742B-FF22-A1C2-2AD12FDDA175}"/>
              </a:ext>
            </a:extLst>
          </p:cNvPr>
          <p:cNvSpPr txBox="1"/>
          <p:nvPr/>
        </p:nvSpPr>
        <p:spPr>
          <a:xfrm>
            <a:off x="9144000" y="2187178"/>
            <a:ext cx="8296837" cy="7540526"/>
          </a:xfrm>
          <a:prstGeom prst="rect">
            <a:avLst/>
          </a:prstGeom>
        </p:spPr>
        <p:txBody>
          <a:bodyPr wrap="square" lIns="0" tIns="0" rIns="0" bIns="0" rtlCol="0" anchor="t">
            <a:spAutoFit/>
          </a:bodyPr>
          <a:lstStyle/>
          <a:p>
            <a:pPr algn="just">
              <a:lnSpc>
                <a:spcPts val="2760"/>
              </a:lnSpc>
            </a:pPr>
            <a:r>
              <a:rPr lang="en-US" sz="2400" dirty="0">
                <a:latin typeface="Glacial Indifference" panose="020B0604020202020204" charset="0"/>
              </a:rPr>
              <a:t>The store feature rank 3</a:t>
            </a:r>
            <a:r>
              <a:rPr lang="en-US" sz="2400" baseline="30000" dirty="0">
                <a:latin typeface="Glacial Indifference" panose="020B0604020202020204" charset="0"/>
              </a:rPr>
              <a:t>rd</a:t>
            </a:r>
            <a:r>
              <a:rPr lang="en-US" sz="2400" dirty="0">
                <a:latin typeface="Glacial Indifference" panose="020B0604020202020204" charset="0"/>
              </a:rPr>
              <a:t>  in the importance score, correlation of these two will range from 0.52 (web) to 0.67 (store)</a:t>
            </a:r>
            <a:endParaRPr lang="en-US" sz="2400" b="1" dirty="0">
              <a:latin typeface="Glacial Indifference" panose="020B0604020202020204" charset="0"/>
            </a:endParaRPr>
          </a:p>
          <a:p>
            <a:pPr algn="just">
              <a:lnSpc>
                <a:spcPts val="2760"/>
              </a:lnSpc>
            </a:pPr>
            <a:endParaRPr lang="en-US" sz="2400" b="1" dirty="0">
              <a:latin typeface="Glacial Indifference" panose="020B0604020202020204" charset="0"/>
            </a:endParaRPr>
          </a:p>
          <a:p>
            <a:pPr algn="just">
              <a:lnSpc>
                <a:spcPts val="2760"/>
              </a:lnSpc>
            </a:pPr>
            <a:r>
              <a:rPr lang="en-US" sz="2400" b="1" dirty="0">
                <a:latin typeface="Glacial Indifference" panose="020B0604020202020204" charset="0"/>
              </a:rPr>
              <a:t>Case 1: Customers spending behaviors without campaign 5</a:t>
            </a:r>
          </a:p>
          <a:p>
            <a:pPr algn="just">
              <a:lnSpc>
                <a:spcPts val="2760"/>
              </a:lnSpc>
            </a:pPr>
            <a:endParaRPr lang="en-US" sz="2400" dirty="0">
              <a:latin typeface="Glacial Indifference" panose="020B0604020202020204" charset="0"/>
            </a:endParaRPr>
          </a:p>
          <a:p>
            <a:pPr algn="just">
              <a:lnSpc>
                <a:spcPts val="2760"/>
              </a:lnSpc>
            </a:pPr>
            <a:r>
              <a:rPr lang="en-US" sz="2400" dirty="0">
                <a:latin typeface="Glacial Indifference" panose="020B0604020202020204" charset="0"/>
              </a:rPr>
              <a:t>With the 2 customers have the same characteristics, and don't use any offers from the campaign 5. Person who makes the transaction on the web, have spent more money (170.07) than store goer with (162.2)</a:t>
            </a:r>
          </a:p>
          <a:p>
            <a:pPr algn="just">
              <a:lnSpc>
                <a:spcPts val="2760"/>
              </a:lnSpc>
            </a:pPr>
            <a:endParaRPr lang="en-US" sz="2400" dirty="0">
              <a:latin typeface="Glacial Indifference" panose="020B0604020202020204" charset="0"/>
            </a:endParaRPr>
          </a:p>
          <a:p>
            <a:pPr algn="just">
              <a:lnSpc>
                <a:spcPts val="2760"/>
              </a:lnSpc>
            </a:pPr>
            <a:r>
              <a:rPr lang="en-US" sz="2400" b="1" dirty="0">
                <a:latin typeface="Glacial Indifference" panose="020B0604020202020204" charset="0"/>
              </a:rPr>
              <a:t>Recommendations:</a:t>
            </a:r>
          </a:p>
          <a:p>
            <a:pPr marL="342900" indent="-342900" algn="just">
              <a:lnSpc>
                <a:spcPts val="2760"/>
              </a:lnSpc>
              <a:buFont typeface="Arial" panose="020B0604020202020204" pitchFamily="34" charset="0"/>
              <a:buChar char="•"/>
            </a:pPr>
            <a:r>
              <a:rPr lang="en-US" sz="2400" dirty="0">
                <a:latin typeface="Glacial Indifference" panose="020B0604020202020204" charset="0"/>
              </a:rPr>
              <a:t>Consider to hire a tech savvy expert to analyze patterns and behaviors of customers for more insights.</a:t>
            </a:r>
          </a:p>
          <a:p>
            <a:pPr marL="342900" indent="-342900" algn="just">
              <a:lnSpc>
                <a:spcPts val="2760"/>
              </a:lnSpc>
              <a:buFont typeface="Arial" panose="020B0604020202020204" pitchFamily="34" charset="0"/>
              <a:buChar char="•"/>
            </a:pPr>
            <a:r>
              <a:rPr lang="en-US" sz="2400" dirty="0">
                <a:latin typeface="Glacial Indifference" panose="020B0604020202020204" charset="0"/>
              </a:rPr>
              <a:t>Optimize app and deliver a seamless experience for website users</a:t>
            </a:r>
            <a:endParaRPr lang="en-US" sz="2400" b="1" dirty="0">
              <a:latin typeface="Glacial Indifference" panose="020B0604020202020204" charset="0"/>
            </a:endParaRPr>
          </a:p>
          <a:p>
            <a:pPr marL="342900" indent="-342900" algn="just">
              <a:lnSpc>
                <a:spcPts val="2760"/>
              </a:lnSpc>
              <a:buFont typeface="Arial" panose="020B0604020202020204" pitchFamily="34" charset="0"/>
              <a:buChar char="•"/>
            </a:pPr>
            <a:r>
              <a:rPr lang="en-US" sz="2400" dirty="0">
                <a:latin typeface="Glacial Indifference" panose="020B0604020202020204" charset="0"/>
              </a:rPr>
              <a:t>Leverage the usage of technologies to provide more unique and personalized </a:t>
            </a:r>
          </a:p>
          <a:p>
            <a:pPr marL="342900" indent="-342900" algn="just">
              <a:lnSpc>
                <a:spcPts val="2760"/>
              </a:lnSpc>
              <a:buFont typeface="Arial" panose="020B0604020202020204" pitchFamily="34" charset="0"/>
              <a:buChar char="•"/>
            </a:pPr>
            <a:endParaRPr lang="en-US" sz="2400" dirty="0">
              <a:latin typeface="Glacial Indifference" panose="020B0604020202020204" charset="0"/>
            </a:endParaRPr>
          </a:p>
          <a:p>
            <a:pPr algn="just">
              <a:lnSpc>
                <a:spcPts val="2760"/>
              </a:lnSpc>
            </a:pPr>
            <a:r>
              <a:rPr lang="en-US" sz="2400" dirty="0">
                <a:latin typeface="Glacial Indifference" panose="020B0604020202020204" charset="0"/>
              </a:rPr>
              <a:t>=&gt; The profit will surge up to 12% increase of value by customer who shopping online</a:t>
            </a:r>
          </a:p>
          <a:p>
            <a:pPr algn="just">
              <a:lnSpc>
                <a:spcPts val="2760"/>
              </a:lnSpc>
            </a:pPr>
            <a:endParaRPr lang="en-US" sz="2400" dirty="0">
              <a:latin typeface="Glacial Indifference" panose="020B0604020202020204" charset="0"/>
            </a:endParaRPr>
          </a:p>
        </p:txBody>
      </p:sp>
      <p:pic>
        <p:nvPicPr>
          <p:cNvPr id="1026" name="Picture 2">
            <a:extLst>
              <a:ext uri="{FF2B5EF4-FFF2-40B4-BE49-F238E27FC236}">
                <a16:creationId xmlns:a16="http://schemas.microsoft.com/office/drawing/2014/main" id="{0B9C3FBC-EED2-BC80-DA19-81882616D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87178"/>
            <a:ext cx="7761195" cy="5912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591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ED6ED-BEF8-5926-25E0-8960EEB5B6E5}"/>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D3BED8EB-0771-68C3-920A-9FCFC7C00DE0}"/>
              </a:ext>
            </a:extLst>
          </p:cNvPr>
          <p:cNvGrpSpPr/>
          <p:nvPr/>
        </p:nvGrpSpPr>
        <p:grpSpPr>
          <a:xfrm>
            <a:off x="-18592" y="342900"/>
            <a:ext cx="16630192" cy="1181195"/>
            <a:chOff x="0" y="0"/>
            <a:chExt cx="2975129" cy="438099"/>
          </a:xfrm>
        </p:grpSpPr>
        <p:sp>
          <p:nvSpPr>
            <p:cNvPr id="6" name="Freeform 6">
              <a:extLst>
                <a:ext uri="{FF2B5EF4-FFF2-40B4-BE49-F238E27FC236}">
                  <a16:creationId xmlns:a16="http://schemas.microsoft.com/office/drawing/2014/main" id="{DB18A448-443A-A53E-DC8C-73CD693C51CE}"/>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136D480E-CB1B-0D85-8E5E-28B461E380FF}"/>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893DAC1E-20E8-C078-86D8-BBD1463C8623}"/>
              </a:ext>
            </a:extLst>
          </p:cNvPr>
          <p:cNvSpPr txBox="1"/>
          <p:nvPr/>
        </p:nvSpPr>
        <p:spPr>
          <a:xfrm>
            <a:off x="-289968" y="419100"/>
            <a:ext cx="16215768" cy="846770"/>
          </a:xfrm>
          <a:prstGeom prst="rect">
            <a:avLst/>
          </a:prstGeom>
        </p:spPr>
        <p:txBody>
          <a:bodyPr wrap="square" lIns="0" tIns="0" rIns="0" bIns="0" rtlCol="0" anchor="t">
            <a:spAutoFit/>
          </a:bodyPr>
          <a:lstStyle/>
          <a:p>
            <a:pPr algn="ctr">
              <a:lnSpc>
                <a:spcPts val="7875"/>
              </a:lnSpc>
            </a:pPr>
            <a:r>
              <a:rPr lang="en-US" sz="4000" b="1" dirty="0">
                <a:solidFill>
                  <a:srgbClr val="FFFFFF"/>
                </a:solidFill>
                <a:latin typeface="Bebas Neue Bold"/>
                <a:ea typeface="Bebas Neue Bold"/>
                <a:cs typeface="Bebas Neue Bold"/>
                <a:sym typeface="Bebas Neue Bold"/>
              </a:rPr>
              <a:t>Customers love to pay more when going shopping at brick-and-mortar store</a:t>
            </a:r>
          </a:p>
        </p:txBody>
      </p:sp>
      <p:sp>
        <p:nvSpPr>
          <p:cNvPr id="15" name="TextBox 15">
            <a:extLst>
              <a:ext uri="{FF2B5EF4-FFF2-40B4-BE49-F238E27FC236}">
                <a16:creationId xmlns:a16="http://schemas.microsoft.com/office/drawing/2014/main" id="{95CF982C-65EE-60EC-8E39-7D47D96C2CA3}"/>
              </a:ext>
            </a:extLst>
          </p:cNvPr>
          <p:cNvSpPr txBox="1"/>
          <p:nvPr/>
        </p:nvSpPr>
        <p:spPr>
          <a:xfrm>
            <a:off x="9144000" y="2817542"/>
            <a:ext cx="8449237" cy="7524496"/>
          </a:xfrm>
          <a:prstGeom prst="rect">
            <a:avLst/>
          </a:prstGeom>
        </p:spPr>
        <p:txBody>
          <a:bodyPr wrap="square" lIns="0" tIns="0" rIns="0" bIns="0" rtlCol="0" anchor="t">
            <a:spAutoFit/>
          </a:bodyPr>
          <a:lstStyle/>
          <a:p>
            <a:pPr algn="just">
              <a:lnSpc>
                <a:spcPts val="2760"/>
              </a:lnSpc>
            </a:pPr>
            <a:r>
              <a:rPr lang="en-US" sz="2400" b="1" dirty="0">
                <a:latin typeface="Glacial Indifference" panose="020B0604020202020204" charset="0"/>
              </a:rPr>
              <a:t>Case 2: Customers spending behaviors with offers from marketing campaign 5</a:t>
            </a:r>
          </a:p>
          <a:p>
            <a:pPr algn="just">
              <a:lnSpc>
                <a:spcPts val="2760"/>
              </a:lnSpc>
            </a:pPr>
            <a:endParaRPr lang="en-US" sz="2400" dirty="0">
              <a:latin typeface="Glacial Indifference" panose="020B0604020202020204" charset="0"/>
            </a:endParaRPr>
          </a:p>
          <a:p>
            <a:pPr algn="just">
              <a:lnSpc>
                <a:spcPts val="2760"/>
              </a:lnSpc>
            </a:pPr>
            <a:r>
              <a:rPr lang="en-US" sz="2400" dirty="0">
                <a:latin typeface="Glacial Indifference" panose="020B0604020202020204" charset="0"/>
              </a:rPr>
              <a:t>On the other hand, with the same setting, I add campaign 5 offer accepted for both customers. Surprisingly, the physical store purchase value skyrocketed up to 377.7, while the web purchase just only increase a little up to 10 values (182.23)</a:t>
            </a:r>
          </a:p>
          <a:p>
            <a:pPr algn="just">
              <a:lnSpc>
                <a:spcPts val="2760"/>
              </a:lnSpc>
            </a:pPr>
            <a:endParaRPr lang="en-US" sz="2400" dirty="0">
              <a:latin typeface="Glacial Indifference" panose="020B0604020202020204" charset="0"/>
              <a:ea typeface="Glacial Indifference"/>
              <a:cs typeface="Glacial Indifference"/>
              <a:sym typeface="Glacial Indifference"/>
            </a:endParaRPr>
          </a:p>
          <a:p>
            <a:pPr marL="342900" indent="-342900" algn="just">
              <a:lnSpc>
                <a:spcPts val="2760"/>
              </a:lnSpc>
              <a:buFont typeface="Symbol" panose="05050102010706020507" pitchFamily="18" charset="2"/>
              <a:buChar char="Þ"/>
            </a:pPr>
            <a:r>
              <a:rPr lang="en-US" sz="2400" dirty="0">
                <a:latin typeface="Glacial Indifference" panose="020B0604020202020204" charset="0"/>
                <a:ea typeface="Glacial Indifference"/>
                <a:cs typeface="Glacial Indifference"/>
                <a:sym typeface="Glacial Indifference"/>
              </a:rPr>
              <a:t>The value increases nearly 3 times thanks to </a:t>
            </a:r>
            <a:r>
              <a:rPr lang="en-US" sz="2000" b="1" dirty="0">
                <a:latin typeface="Glacial Indifference" panose="020B0604020202020204" charset="0"/>
              </a:rPr>
              <a:t>campaign 5</a:t>
            </a:r>
          </a:p>
          <a:p>
            <a:pPr marL="342900" indent="-342900" algn="just">
              <a:lnSpc>
                <a:spcPts val="2760"/>
              </a:lnSpc>
              <a:buFont typeface="Symbol" panose="05050102010706020507" pitchFamily="18" charset="2"/>
              <a:buChar char="Þ"/>
            </a:pPr>
            <a:endParaRPr lang="en-US" sz="2000" b="1" dirty="0">
              <a:latin typeface="Glacial Indifference" panose="020B0604020202020204" charset="0"/>
            </a:endParaRPr>
          </a:p>
          <a:p>
            <a:pPr algn="just">
              <a:lnSpc>
                <a:spcPts val="2760"/>
              </a:lnSpc>
            </a:pPr>
            <a:r>
              <a:rPr lang="en-US" sz="2000" b="1" dirty="0">
                <a:latin typeface="Glacial Indifference" panose="020B0604020202020204" charset="0"/>
              </a:rPr>
              <a:t>Recommendations:</a:t>
            </a:r>
          </a:p>
          <a:p>
            <a:pPr marL="342900" indent="-342900" algn="just">
              <a:lnSpc>
                <a:spcPts val="2760"/>
              </a:lnSpc>
              <a:buFont typeface="Arial" panose="020B0604020202020204" pitchFamily="34" charset="0"/>
              <a:buChar char="•"/>
            </a:pPr>
            <a:r>
              <a:rPr lang="en-US" sz="2000" dirty="0">
                <a:latin typeface="Glacial Indifference" panose="020B0604020202020204" charset="0"/>
              </a:rPr>
              <a:t>Research on what factors or content from campaign 5 that attracts a lot of customers to the store</a:t>
            </a:r>
            <a:endParaRPr lang="en-US" sz="2000" b="1" dirty="0">
              <a:latin typeface="Glacial Indifference" panose="020B0604020202020204" charset="0"/>
            </a:endParaRPr>
          </a:p>
          <a:p>
            <a:pPr marL="342900" indent="-342900" algn="just">
              <a:lnSpc>
                <a:spcPts val="2760"/>
              </a:lnSpc>
              <a:buFont typeface="Arial" panose="020B0604020202020204" pitchFamily="34" charset="0"/>
              <a:buChar char="•"/>
            </a:pPr>
            <a:r>
              <a:rPr lang="en-US" sz="2000" dirty="0">
                <a:latin typeface="Glacial Indifference" panose="020B0604020202020204" charset="0"/>
              </a:rPr>
              <a:t>Reuse the strategy from the campaign 5 and upgrade physical store shopping experience</a:t>
            </a:r>
          </a:p>
          <a:p>
            <a:pPr marL="342900" indent="-342900" algn="just">
              <a:lnSpc>
                <a:spcPts val="2760"/>
              </a:lnSpc>
              <a:buFont typeface="Arial" panose="020B0604020202020204" pitchFamily="34" charset="0"/>
              <a:buChar char="•"/>
            </a:pPr>
            <a:endParaRPr lang="en-US" sz="2000" dirty="0">
              <a:latin typeface="Glacial Indifference" panose="020B0604020202020204" charset="0"/>
            </a:endParaRPr>
          </a:p>
          <a:p>
            <a:pPr algn="just">
              <a:lnSpc>
                <a:spcPts val="2760"/>
              </a:lnSpc>
            </a:pPr>
            <a:r>
              <a:rPr lang="en-US" sz="2000" dirty="0">
                <a:latin typeface="Glacial Indifference" panose="020B0604020202020204" charset="0"/>
              </a:rPr>
              <a:t>=&gt; If implement the strategy, we can rise the value of customer’s cart to 91%!</a:t>
            </a:r>
          </a:p>
          <a:p>
            <a:pPr algn="just">
              <a:lnSpc>
                <a:spcPts val="2760"/>
              </a:lnSpc>
            </a:pPr>
            <a:endParaRPr lang="en-US" sz="2000" b="1" dirty="0">
              <a:latin typeface="Glacial Indifference" panose="020B0604020202020204" charset="0"/>
            </a:endParaRPr>
          </a:p>
          <a:p>
            <a:pPr algn="just">
              <a:lnSpc>
                <a:spcPts val="2760"/>
              </a:lnSpc>
            </a:pPr>
            <a:endParaRPr lang="en-US" sz="2000" b="1" dirty="0">
              <a:latin typeface="Glacial Indifference" panose="020B0604020202020204" charset="0"/>
            </a:endParaRPr>
          </a:p>
          <a:p>
            <a:pPr algn="just">
              <a:lnSpc>
                <a:spcPts val="2760"/>
              </a:lnSpc>
            </a:pPr>
            <a:endParaRPr lang="en-US" sz="2000" b="1" dirty="0">
              <a:latin typeface="Glacial Indifference" panose="020B0604020202020204" charset="0"/>
            </a:endParaRPr>
          </a:p>
          <a:p>
            <a:pPr algn="just">
              <a:lnSpc>
                <a:spcPts val="2760"/>
              </a:lnSpc>
            </a:pPr>
            <a:endParaRPr lang="en-US" sz="2300" dirty="0">
              <a:latin typeface="Glacial Indifference" panose="020B0604020202020204" charset="0"/>
              <a:ea typeface="Glacial Indifference"/>
              <a:cs typeface="Glacial Indifference"/>
              <a:sym typeface="Glacial Indifference"/>
            </a:endParaRPr>
          </a:p>
        </p:txBody>
      </p:sp>
      <p:pic>
        <p:nvPicPr>
          <p:cNvPr id="3" name="Picture 2">
            <a:extLst>
              <a:ext uri="{FF2B5EF4-FFF2-40B4-BE49-F238E27FC236}">
                <a16:creationId xmlns:a16="http://schemas.microsoft.com/office/drawing/2014/main" id="{4BA1D834-E2CC-AD48-86AE-FC5B79A71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 y="2085975"/>
            <a:ext cx="8026882"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57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5A18C-5D92-F177-A163-57B93177CE51}"/>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CD49903D-DDD0-25E4-EB5A-2890AA5AC251}"/>
              </a:ext>
            </a:extLst>
          </p:cNvPr>
          <p:cNvGrpSpPr/>
          <p:nvPr/>
        </p:nvGrpSpPr>
        <p:grpSpPr>
          <a:xfrm>
            <a:off x="-18592" y="342900"/>
            <a:ext cx="11143792" cy="1181195"/>
            <a:chOff x="0" y="0"/>
            <a:chExt cx="2975129" cy="438099"/>
          </a:xfrm>
        </p:grpSpPr>
        <p:sp>
          <p:nvSpPr>
            <p:cNvPr id="6" name="Freeform 6">
              <a:extLst>
                <a:ext uri="{FF2B5EF4-FFF2-40B4-BE49-F238E27FC236}">
                  <a16:creationId xmlns:a16="http://schemas.microsoft.com/office/drawing/2014/main" id="{F8EFB5B3-C965-1275-15D2-717D27C5415F}"/>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2D438396-96F8-7F8A-1A33-715DA830E868}"/>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E1352775-CD12-1E8A-07A0-3EBD728B6C19}"/>
              </a:ext>
            </a:extLst>
          </p:cNvPr>
          <p:cNvSpPr txBox="1"/>
          <p:nvPr/>
        </p:nvSpPr>
        <p:spPr>
          <a:xfrm>
            <a:off x="-2647858" y="342900"/>
            <a:ext cx="16215768" cy="846770"/>
          </a:xfrm>
          <a:prstGeom prst="rect">
            <a:avLst/>
          </a:prstGeom>
        </p:spPr>
        <p:txBody>
          <a:bodyPr wrap="square" lIns="0" tIns="0" rIns="0" bIns="0" rtlCol="0" anchor="t">
            <a:spAutoFit/>
          </a:bodyPr>
          <a:lstStyle/>
          <a:p>
            <a:pPr algn="ctr">
              <a:lnSpc>
                <a:spcPts val="7875"/>
              </a:lnSpc>
            </a:pPr>
            <a:r>
              <a:rPr lang="en-US" sz="4000" b="1" dirty="0">
                <a:solidFill>
                  <a:srgbClr val="FFFFFF"/>
                </a:solidFill>
                <a:latin typeface="Bebas Neue Bold"/>
                <a:ea typeface="Bebas Neue Bold"/>
                <a:cs typeface="Bebas Neue Bold"/>
                <a:sym typeface="Bebas Neue Bold"/>
              </a:rPr>
              <a:t>Marketing Campaign 5 proven to be successful</a:t>
            </a:r>
          </a:p>
        </p:txBody>
      </p:sp>
      <p:sp>
        <p:nvSpPr>
          <p:cNvPr id="15" name="TextBox 15">
            <a:extLst>
              <a:ext uri="{FF2B5EF4-FFF2-40B4-BE49-F238E27FC236}">
                <a16:creationId xmlns:a16="http://schemas.microsoft.com/office/drawing/2014/main" id="{E07DDA65-AE5A-F78C-3BE5-969147D51189}"/>
              </a:ext>
            </a:extLst>
          </p:cNvPr>
          <p:cNvSpPr txBox="1"/>
          <p:nvPr/>
        </p:nvSpPr>
        <p:spPr>
          <a:xfrm>
            <a:off x="9419491" y="2096191"/>
            <a:ext cx="8296837" cy="7514878"/>
          </a:xfrm>
          <a:prstGeom prst="rect">
            <a:avLst/>
          </a:prstGeom>
        </p:spPr>
        <p:txBody>
          <a:bodyPr wrap="square" lIns="0" tIns="0" rIns="0" bIns="0" rtlCol="0" anchor="t">
            <a:spAutoFit/>
          </a:bodyPr>
          <a:lstStyle/>
          <a:p>
            <a:pPr algn="just">
              <a:lnSpc>
                <a:spcPts val="2760"/>
              </a:lnSpc>
            </a:pPr>
            <a:r>
              <a:rPr lang="en-US" sz="2400" b="1" dirty="0">
                <a:latin typeface="Glacial Indifference" panose="020B0604020202020204" charset="0"/>
              </a:rPr>
              <a:t>1- Insights:</a:t>
            </a:r>
            <a:endParaRPr lang="en-US" sz="2400" dirty="0">
              <a:latin typeface="Glacial Indifference" panose="020B0604020202020204" charset="0"/>
            </a:endParaRPr>
          </a:p>
          <a:p>
            <a:pPr algn="just">
              <a:lnSpc>
                <a:spcPts val="2760"/>
              </a:lnSpc>
            </a:pPr>
            <a:r>
              <a:rPr lang="en-US" sz="2400" dirty="0">
                <a:latin typeface="Glacial Indifference" panose="020B0604020202020204" charset="0"/>
              </a:rPr>
              <a:t>The chart shows that Campaign 5 has the strongest impact on predicted spending (173.24), while the other campaigns have minimal or similar effects, with predictions around 161–162, suggesting Campaign 5 is the most effective in driving customer purchases.</a:t>
            </a:r>
          </a:p>
          <a:p>
            <a:pPr algn="just">
              <a:lnSpc>
                <a:spcPts val="2760"/>
              </a:lnSpc>
            </a:pPr>
            <a:endParaRPr lang="en-US" sz="2400" dirty="0">
              <a:latin typeface="Glacial Indifference" panose="020B0604020202020204" charset="0"/>
            </a:endParaRPr>
          </a:p>
          <a:p>
            <a:pPr algn="just">
              <a:lnSpc>
                <a:spcPts val="2760"/>
              </a:lnSpc>
            </a:pPr>
            <a:r>
              <a:rPr lang="en-US" sz="2400" dirty="0">
                <a:latin typeface="Glacial Indifference" panose="020B0604020202020204" charset="0"/>
              </a:rPr>
              <a:t>The campaign 5 rank 6</a:t>
            </a:r>
            <a:r>
              <a:rPr lang="en-US" sz="2400" baseline="30000" dirty="0">
                <a:latin typeface="Glacial Indifference" panose="020B0604020202020204" charset="0"/>
              </a:rPr>
              <a:t>th</a:t>
            </a:r>
            <a:r>
              <a:rPr lang="en-US" sz="2400" dirty="0">
                <a:latin typeface="Glacial Indifference" panose="020B0604020202020204" charset="0"/>
              </a:rPr>
              <a:t> in the importance score and a 0.47 score for the correlation</a:t>
            </a:r>
          </a:p>
          <a:p>
            <a:pPr algn="just">
              <a:lnSpc>
                <a:spcPts val="2760"/>
              </a:lnSpc>
            </a:pPr>
            <a:endParaRPr lang="en-US" sz="2400" dirty="0">
              <a:latin typeface="Glacial Indifference" panose="020B0604020202020204" charset="0"/>
              <a:ea typeface="Glacial Indifference"/>
              <a:cs typeface="Glacial Indifference"/>
              <a:sym typeface="Glacial Indifference"/>
            </a:endParaRPr>
          </a:p>
          <a:p>
            <a:pPr algn="just">
              <a:lnSpc>
                <a:spcPts val="2760"/>
              </a:lnSpc>
            </a:pPr>
            <a:r>
              <a:rPr lang="en-US" sz="2400" b="1" dirty="0">
                <a:latin typeface="Glacial Indifference" panose="020B0604020202020204" charset="0"/>
              </a:rPr>
              <a:t>2- Recommendations:</a:t>
            </a:r>
          </a:p>
          <a:p>
            <a:pPr marL="342900" indent="-342900" algn="just">
              <a:lnSpc>
                <a:spcPts val="2760"/>
              </a:lnSpc>
              <a:buFont typeface="Arial" panose="020B0604020202020204" pitchFamily="34" charset="0"/>
              <a:buChar char="•"/>
            </a:pPr>
            <a:r>
              <a:rPr lang="en-US" sz="2300" dirty="0">
                <a:latin typeface="Glacial Indifference" panose="020B0604020202020204" charset="0"/>
                <a:ea typeface="Glacial Indifference"/>
                <a:cs typeface="Glacial Indifference"/>
                <a:sym typeface="Glacial Indifference"/>
              </a:rPr>
              <a:t>Make a survey or study consumer’s behavior case study from </a:t>
            </a:r>
            <a:r>
              <a:rPr lang="en-US" sz="2000" dirty="0">
                <a:latin typeface="Glacial Indifference" panose="020B0604020202020204" charset="0"/>
                <a:ea typeface="Glacial Indifference"/>
                <a:cs typeface="Glacial Indifference"/>
                <a:sym typeface="Glacial Indifference"/>
              </a:rPr>
              <a:t>c</a:t>
            </a:r>
            <a:r>
              <a:rPr lang="en-US" sz="2000" dirty="0">
                <a:latin typeface="Glacial Indifference" panose="020B0604020202020204" charset="0"/>
              </a:rPr>
              <a:t>ampaign 5</a:t>
            </a:r>
          </a:p>
          <a:p>
            <a:pPr marL="342900" indent="-342900" algn="just">
              <a:lnSpc>
                <a:spcPts val="2760"/>
              </a:lnSpc>
              <a:buFont typeface="Arial" panose="020B0604020202020204" pitchFamily="34" charset="0"/>
              <a:buChar char="•"/>
            </a:pPr>
            <a:r>
              <a:rPr lang="en-US" sz="2000" dirty="0">
                <a:latin typeface="Glacial Indifference" panose="020B0604020202020204" charset="0"/>
                <a:ea typeface="Glacial Indifference"/>
                <a:cs typeface="Glacial Indifference"/>
                <a:sym typeface="Glacial Indifference"/>
              </a:rPr>
              <a:t>Use the catalogue or social media to promote next similar campaign to a broader audience with similar interest from business existent customers</a:t>
            </a:r>
          </a:p>
          <a:p>
            <a:pPr marL="342900" indent="-342900" algn="just">
              <a:lnSpc>
                <a:spcPts val="2760"/>
              </a:lnSpc>
              <a:buFont typeface="Arial" panose="020B0604020202020204" pitchFamily="34" charset="0"/>
              <a:buChar char="•"/>
            </a:pPr>
            <a:r>
              <a:rPr lang="en-US" sz="2000" dirty="0">
                <a:latin typeface="Glacial Indifference" panose="020B0604020202020204" charset="0"/>
                <a:ea typeface="Glacial Indifference"/>
                <a:cs typeface="Glacial Indifference"/>
                <a:sym typeface="Glacial Indifference"/>
              </a:rPr>
              <a:t>Consider to spend more budget or seek for more partnership with famous brand to get exclusive deals and discounts for the next campaign</a:t>
            </a:r>
          </a:p>
          <a:p>
            <a:pPr marL="342900" indent="-342900" algn="just">
              <a:lnSpc>
                <a:spcPts val="2760"/>
              </a:lnSpc>
              <a:buFont typeface="Arial" panose="020B0604020202020204" pitchFamily="34" charset="0"/>
              <a:buChar char="•"/>
            </a:pPr>
            <a:endParaRPr lang="en-US" sz="2000" dirty="0">
              <a:latin typeface="Glacial Indifference" panose="020B0604020202020204" charset="0"/>
              <a:ea typeface="Glacial Indifference"/>
              <a:cs typeface="Glacial Indifference"/>
              <a:sym typeface="Glacial Indifference"/>
            </a:endParaRPr>
          </a:p>
          <a:p>
            <a:pPr algn="just">
              <a:lnSpc>
                <a:spcPts val="2760"/>
              </a:lnSpc>
            </a:pPr>
            <a:r>
              <a:rPr lang="en-US" sz="2000" dirty="0">
                <a:latin typeface="Glacial Indifference" panose="020B0604020202020204" charset="0"/>
              </a:rPr>
              <a:t>=&gt; If the business can prepare well based on the data-backed proposal above, the profit can exceed more than 70% compared to other campaigns</a:t>
            </a:r>
            <a:endParaRPr lang="en-US" sz="2300" dirty="0">
              <a:latin typeface="Glacial Indifference" panose="020B0604020202020204" charset="0"/>
              <a:ea typeface="Glacial Indifference"/>
              <a:cs typeface="Glacial Indifference"/>
              <a:sym typeface="Glacial Indifference"/>
            </a:endParaRPr>
          </a:p>
        </p:txBody>
      </p:sp>
      <p:pic>
        <p:nvPicPr>
          <p:cNvPr id="18434" name="Picture 2">
            <a:extLst>
              <a:ext uri="{FF2B5EF4-FFF2-40B4-BE49-F238E27FC236}">
                <a16:creationId xmlns:a16="http://schemas.microsoft.com/office/drawing/2014/main" id="{80C77B43-2749-E5D9-BDE2-91D298DF3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3" y="2424630"/>
            <a:ext cx="900211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862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F2DF8-20FC-3F99-3ED9-922B9111539B}"/>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7ED2FE5C-2B8E-28A6-3F92-5FD70C6993CE}"/>
              </a:ext>
            </a:extLst>
          </p:cNvPr>
          <p:cNvGrpSpPr/>
          <p:nvPr/>
        </p:nvGrpSpPr>
        <p:grpSpPr>
          <a:xfrm>
            <a:off x="3392340" y="1953518"/>
            <a:ext cx="11503322" cy="1663409"/>
            <a:chOff x="0" y="0"/>
            <a:chExt cx="2975129" cy="438099"/>
          </a:xfrm>
        </p:grpSpPr>
        <p:sp>
          <p:nvSpPr>
            <p:cNvPr id="6" name="Freeform 6">
              <a:extLst>
                <a:ext uri="{FF2B5EF4-FFF2-40B4-BE49-F238E27FC236}">
                  <a16:creationId xmlns:a16="http://schemas.microsoft.com/office/drawing/2014/main" id="{ACC95665-CF8D-8C86-8EFC-C7445F6D885A}"/>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6732D004-3430-9AF7-EB78-D2F348F37BA3}"/>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4DA871A9-43AE-8AFA-8436-F7306C4E5243}"/>
              </a:ext>
            </a:extLst>
          </p:cNvPr>
          <p:cNvSpPr txBox="1"/>
          <p:nvPr/>
        </p:nvSpPr>
        <p:spPr>
          <a:xfrm>
            <a:off x="3464872" y="2278673"/>
            <a:ext cx="11358256" cy="1013098"/>
          </a:xfrm>
          <a:prstGeom prst="rect">
            <a:avLst/>
          </a:prstGeom>
        </p:spPr>
        <p:txBody>
          <a:bodyPr wrap="square" lIns="0" tIns="0" rIns="0" bIns="0" rtlCol="0" anchor="t">
            <a:spAutoFit/>
          </a:bodyPr>
          <a:lstStyle/>
          <a:p>
            <a:pPr algn="ctr">
              <a:lnSpc>
                <a:spcPts val="7875"/>
              </a:lnSpc>
            </a:pPr>
            <a:r>
              <a:rPr lang="en-US" sz="7500" b="1" dirty="0">
                <a:solidFill>
                  <a:srgbClr val="FFFFFF"/>
                </a:solidFill>
                <a:latin typeface="Bebas Neue Bold"/>
                <a:ea typeface="Bebas Neue Bold"/>
                <a:cs typeface="Bebas Neue Bold"/>
                <a:sym typeface="Bebas Neue Bold"/>
              </a:rPr>
              <a:t>Conclusion ✅</a:t>
            </a:r>
          </a:p>
        </p:txBody>
      </p:sp>
      <p:sp>
        <p:nvSpPr>
          <p:cNvPr id="2" name="TextBox 15">
            <a:extLst>
              <a:ext uri="{FF2B5EF4-FFF2-40B4-BE49-F238E27FC236}">
                <a16:creationId xmlns:a16="http://schemas.microsoft.com/office/drawing/2014/main" id="{D3F6C124-E0B9-B4E3-6BAB-2DA7C46B384E}"/>
              </a:ext>
            </a:extLst>
          </p:cNvPr>
          <p:cNvSpPr txBox="1"/>
          <p:nvPr/>
        </p:nvSpPr>
        <p:spPr>
          <a:xfrm>
            <a:off x="3392339" y="4457700"/>
            <a:ext cx="11503322" cy="2154436"/>
          </a:xfrm>
          <a:prstGeom prst="rect">
            <a:avLst/>
          </a:prstGeom>
        </p:spPr>
        <p:txBody>
          <a:bodyPr wrap="square" lIns="0" tIns="0" rIns="0" bIns="0" rtlCol="0" anchor="t">
            <a:spAutoFit/>
          </a:bodyPr>
          <a:lstStyle/>
          <a:p>
            <a:pPr algn="just">
              <a:lnSpc>
                <a:spcPts val="2760"/>
              </a:lnSpc>
            </a:pPr>
            <a:r>
              <a:rPr lang="en-US" sz="2400" dirty="0">
                <a:latin typeface="Glacial Indifference" panose="020B0604020202020204" charset="0"/>
              </a:rPr>
              <a:t>With the income segmentation, catalogue engagement, and next Campaign optimization, the business can achieve the profit as high as the previous campaign 5 or even higher thanks to other considered factors found in the analysis. </a:t>
            </a:r>
          </a:p>
          <a:p>
            <a:pPr algn="just">
              <a:lnSpc>
                <a:spcPts val="2760"/>
              </a:lnSpc>
            </a:pPr>
            <a:endParaRPr lang="en-US" sz="2400" dirty="0">
              <a:latin typeface="Glacial Indifference" panose="020B0604020202020204" charset="0"/>
              <a:ea typeface="Glacial Indifference"/>
              <a:cs typeface="Glacial Indifference"/>
              <a:sym typeface="Glacial Indifference"/>
            </a:endParaRPr>
          </a:p>
          <a:p>
            <a:pPr algn="just">
              <a:lnSpc>
                <a:spcPts val="2760"/>
              </a:lnSpc>
            </a:pPr>
            <a:r>
              <a:rPr lang="en-US" sz="2400" dirty="0">
                <a:latin typeface="Glacial Indifference" panose="020B0604020202020204" charset="0"/>
                <a:ea typeface="Glacial Indifference"/>
                <a:cs typeface="Glacial Indifference"/>
                <a:sym typeface="Glacial Indifference"/>
              </a:rPr>
              <a:t>The outcome can be seen to surpass more than 90% compared to previous campaign from 4 or earlier.</a:t>
            </a:r>
            <a:endParaRPr lang="en-US" sz="2300" dirty="0">
              <a:latin typeface="Glacial Indifference" panose="020B0604020202020204" charset="0"/>
              <a:ea typeface="Glacial Indifference"/>
              <a:cs typeface="Glacial Indifference"/>
              <a:sym typeface="Glacial Indifference"/>
            </a:endParaRPr>
          </a:p>
        </p:txBody>
      </p:sp>
    </p:spTree>
    <p:extLst>
      <p:ext uri="{BB962C8B-B14F-4D97-AF65-F5344CB8AC3E}">
        <p14:creationId xmlns:p14="http://schemas.microsoft.com/office/powerpoint/2010/main" val="2988086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4" name="TextBox 24"/>
          <p:cNvSpPr txBox="1"/>
          <p:nvPr/>
        </p:nvSpPr>
        <p:spPr>
          <a:xfrm>
            <a:off x="5713861" y="4636951"/>
            <a:ext cx="6860278" cy="1013098"/>
          </a:xfrm>
          <a:prstGeom prst="rect">
            <a:avLst/>
          </a:prstGeom>
        </p:spPr>
        <p:txBody>
          <a:bodyPr wrap="square" lIns="0" tIns="0" rIns="0" bIns="0" rtlCol="0" anchor="t">
            <a:spAutoFit/>
          </a:bodyPr>
          <a:lstStyle/>
          <a:p>
            <a:pPr algn="ctr">
              <a:lnSpc>
                <a:spcPts val="7874"/>
              </a:lnSpc>
            </a:pPr>
            <a:r>
              <a:rPr lang="en-US" sz="7499" b="1" dirty="0">
                <a:solidFill>
                  <a:srgbClr val="33261A"/>
                </a:solidFill>
                <a:latin typeface="Bebas Neue Bold"/>
                <a:ea typeface="Bebas Neue Bold"/>
                <a:cs typeface="Bebas Neue Bold"/>
                <a:sym typeface="Bebas Neue Bold"/>
              </a:rPr>
              <a:t>Thank you for listen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1239616" y="-114300"/>
            <a:ext cx="11932724" cy="10591800"/>
            <a:chOff x="0" y="-9525"/>
            <a:chExt cx="3142775" cy="2718858"/>
          </a:xfrm>
        </p:grpSpPr>
        <p:sp>
          <p:nvSpPr>
            <p:cNvPr id="3" name="Freeform 3"/>
            <p:cNvSpPr/>
            <p:nvPr/>
          </p:nvSpPr>
          <p:spPr>
            <a:xfrm>
              <a:off x="0" y="0"/>
              <a:ext cx="3142775" cy="2709333"/>
            </a:xfrm>
            <a:custGeom>
              <a:avLst/>
              <a:gdLst/>
              <a:ahLst/>
              <a:cxnLst/>
              <a:rect l="l" t="t" r="r" b="b"/>
              <a:pathLst>
                <a:path w="3142775" h="2709333">
                  <a:moveTo>
                    <a:pt x="0" y="0"/>
                  </a:moveTo>
                  <a:lnTo>
                    <a:pt x="3142775" y="0"/>
                  </a:lnTo>
                  <a:lnTo>
                    <a:pt x="3142775" y="2709333"/>
                  </a:lnTo>
                  <a:lnTo>
                    <a:pt x="0" y="2709333"/>
                  </a:lnTo>
                  <a:close/>
                </a:path>
              </a:pathLst>
            </a:custGeom>
            <a:solidFill>
              <a:srgbClr val="33261A"/>
            </a:solidFill>
          </p:spPr>
        </p:sp>
        <p:sp>
          <p:nvSpPr>
            <p:cNvPr id="4" name="TextBox 4"/>
            <p:cNvSpPr txBox="1"/>
            <p:nvPr/>
          </p:nvSpPr>
          <p:spPr>
            <a:xfrm>
              <a:off x="0" y="-9525"/>
              <a:ext cx="3142775" cy="2718858"/>
            </a:xfrm>
            <a:prstGeom prst="rect">
              <a:avLst/>
            </a:prstGeom>
          </p:spPr>
          <p:txBody>
            <a:bodyPr lIns="50800" tIns="50800" rIns="50800" bIns="50800" rtlCol="0" anchor="ctr"/>
            <a:lstStyle/>
            <a:p>
              <a:pPr algn="ctr">
                <a:lnSpc>
                  <a:spcPts val="2640"/>
                </a:lnSpc>
              </a:pPr>
              <a:endParaRPr/>
            </a:p>
          </p:txBody>
        </p:sp>
      </p:grpSp>
      <p:grpSp>
        <p:nvGrpSpPr>
          <p:cNvPr id="5" name="Group 5"/>
          <p:cNvGrpSpPr/>
          <p:nvPr/>
        </p:nvGrpSpPr>
        <p:grpSpPr>
          <a:xfrm>
            <a:off x="13561255" y="0"/>
            <a:ext cx="5721190" cy="10287000"/>
            <a:chOff x="0" y="0"/>
            <a:chExt cx="1506815" cy="2709333"/>
          </a:xfrm>
        </p:grpSpPr>
        <p:sp>
          <p:nvSpPr>
            <p:cNvPr id="6" name="Freeform 6"/>
            <p:cNvSpPr/>
            <p:nvPr/>
          </p:nvSpPr>
          <p:spPr>
            <a:xfrm>
              <a:off x="0" y="0"/>
              <a:ext cx="1506815" cy="2709333"/>
            </a:xfrm>
            <a:custGeom>
              <a:avLst/>
              <a:gdLst/>
              <a:ahLst/>
              <a:cxnLst/>
              <a:rect l="l" t="t" r="r" b="b"/>
              <a:pathLst>
                <a:path w="1506815" h="2709333">
                  <a:moveTo>
                    <a:pt x="0" y="0"/>
                  </a:moveTo>
                  <a:lnTo>
                    <a:pt x="1506815" y="0"/>
                  </a:lnTo>
                  <a:lnTo>
                    <a:pt x="1506815" y="2709333"/>
                  </a:lnTo>
                  <a:lnTo>
                    <a:pt x="0" y="2709333"/>
                  </a:lnTo>
                  <a:close/>
                </a:path>
              </a:pathLst>
            </a:custGeom>
            <a:solidFill>
              <a:srgbClr val="9C6942"/>
            </a:solidFill>
          </p:spPr>
        </p:sp>
        <p:sp>
          <p:nvSpPr>
            <p:cNvPr id="7" name="TextBox 7"/>
            <p:cNvSpPr txBox="1"/>
            <p:nvPr/>
          </p:nvSpPr>
          <p:spPr>
            <a:xfrm>
              <a:off x="0" y="-9525"/>
              <a:ext cx="1506815" cy="2718858"/>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9792309" y="424891"/>
            <a:ext cx="6488073" cy="8826579"/>
            <a:chOff x="0" y="0"/>
            <a:chExt cx="1005172" cy="1367468"/>
          </a:xfrm>
        </p:grpSpPr>
        <p:sp>
          <p:nvSpPr>
            <p:cNvPr id="9" name="Freeform 9"/>
            <p:cNvSpPr/>
            <p:nvPr/>
          </p:nvSpPr>
          <p:spPr>
            <a:xfrm>
              <a:off x="0" y="0"/>
              <a:ext cx="1005172" cy="1367468"/>
            </a:xfrm>
            <a:custGeom>
              <a:avLst/>
              <a:gdLst/>
              <a:ahLst/>
              <a:cxnLst/>
              <a:rect l="l" t="t" r="r" b="b"/>
              <a:pathLst>
                <a:path w="1005172" h="1367468">
                  <a:moveTo>
                    <a:pt x="0" y="0"/>
                  </a:moveTo>
                  <a:lnTo>
                    <a:pt x="1005172" y="0"/>
                  </a:lnTo>
                  <a:lnTo>
                    <a:pt x="1005172" y="1367468"/>
                  </a:lnTo>
                  <a:lnTo>
                    <a:pt x="0" y="1367468"/>
                  </a:lnTo>
                  <a:close/>
                </a:path>
              </a:pathLst>
            </a:custGeom>
            <a:blipFill>
              <a:blip r:embed="rId3"/>
              <a:stretch>
                <a:fillRect t="-5164" b="-5164"/>
              </a:stretch>
            </a:blipFill>
          </p:spPr>
        </p:sp>
      </p:grpSp>
      <p:grpSp>
        <p:nvGrpSpPr>
          <p:cNvPr id="10" name="Group 10"/>
          <p:cNvGrpSpPr/>
          <p:nvPr/>
        </p:nvGrpSpPr>
        <p:grpSpPr>
          <a:xfrm>
            <a:off x="-607736" y="197690"/>
            <a:ext cx="9103428" cy="1974010"/>
            <a:chOff x="0" y="0"/>
            <a:chExt cx="2397611" cy="543554"/>
          </a:xfrm>
        </p:grpSpPr>
        <p:sp>
          <p:nvSpPr>
            <p:cNvPr id="11" name="Freeform 11"/>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2" name="TextBox 12"/>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5" name="TextBox 15"/>
          <p:cNvSpPr txBox="1"/>
          <p:nvPr/>
        </p:nvSpPr>
        <p:spPr>
          <a:xfrm>
            <a:off x="237831" y="2561087"/>
            <a:ext cx="2344706" cy="683905"/>
          </a:xfrm>
          <a:prstGeom prst="rect">
            <a:avLst/>
          </a:prstGeom>
        </p:spPr>
        <p:txBody>
          <a:bodyPr lIns="0" tIns="0" rIns="0" bIns="0" rtlCol="0" anchor="t">
            <a:spAutoFit/>
          </a:bodyPr>
          <a:lstStyle/>
          <a:p>
            <a:pPr>
              <a:lnSpc>
                <a:spcPts val="5880"/>
              </a:lnSpc>
            </a:pPr>
            <a:r>
              <a:rPr lang="en-US" sz="4200" b="1" dirty="0">
                <a:solidFill>
                  <a:srgbClr val="FAFAF9"/>
                </a:solidFill>
                <a:latin typeface="Bebas Neue Bold"/>
                <a:ea typeface="Bebas Neue Bold"/>
                <a:cs typeface="Bebas Neue Bold"/>
                <a:sym typeface="Bebas Neue Bold"/>
              </a:rPr>
              <a:t>Dataset 🗂️</a:t>
            </a:r>
          </a:p>
        </p:txBody>
      </p:sp>
      <p:sp>
        <p:nvSpPr>
          <p:cNvPr id="17" name="TextBox 17"/>
          <p:cNvSpPr txBox="1"/>
          <p:nvPr/>
        </p:nvSpPr>
        <p:spPr>
          <a:xfrm>
            <a:off x="625366" y="688738"/>
            <a:ext cx="6637224" cy="1047750"/>
          </a:xfrm>
          <a:prstGeom prst="rect">
            <a:avLst/>
          </a:prstGeom>
        </p:spPr>
        <p:txBody>
          <a:bodyPr lIns="0" tIns="0" rIns="0" bIns="0" rtlCol="0" anchor="t">
            <a:spAutoFit/>
          </a:bodyPr>
          <a:lstStyle/>
          <a:p>
            <a:pPr algn="ctr">
              <a:lnSpc>
                <a:spcPts val="7875"/>
              </a:lnSpc>
            </a:pPr>
            <a:r>
              <a:rPr lang="en-US" sz="7500" b="1" dirty="0">
                <a:solidFill>
                  <a:srgbClr val="FFFFFF"/>
                </a:solidFill>
                <a:latin typeface="Bebas Neue Bold"/>
                <a:ea typeface="Bebas Neue Bold"/>
                <a:cs typeface="Bebas Neue Bold"/>
                <a:sym typeface="Bebas Neue Bold"/>
              </a:rPr>
              <a:t>Data overview </a:t>
            </a:r>
          </a:p>
        </p:txBody>
      </p:sp>
      <p:sp>
        <p:nvSpPr>
          <p:cNvPr id="18" name="TextBox 18"/>
          <p:cNvSpPr txBox="1"/>
          <p:nvPr/>
        </p:nvSpPr>
        <p:spPr>
          <a:xfrm>
            <a:off x="237831" y="3378754"/>
            <a:ext cx="8067969" cy="5729132"/>
          </a:xfrm>
          <a:prstGeom prst="rect">
            <a:avLst/>
          </a:prstGeom>
        </p:spPr>
        <p:txBody>
          <a:bodyPr wrap="square" lIns="0" tIns="0" rIns="0" bIns="0" rtlCol="0" anchor="t">
            <a:spAutoFit/>
          </a:bodyPr>
          <a:lstStyle/>
          <a:p>
            <a:pPr>
              <a:lnSpc>
                <a:spcPts val="2759"/>
              </a:lnSpc>
            </a:pPr>
            <a:r>
              <a:rPr lang="en-US" sz="2299" dirty="0">
                <a:solidFill>
                  <a:srgbClr val="FFFFFF"/>
                </a:solidFill>
                <a:latin typeface="Glacial Indifference"/>
                <a:ea typeface="Glacial Indifference"/>
                <a:cs typeface="Glacial Indifference"/>
                <a:sym typeface="Glacial Indifference"/>
              </a:rPr>
              <a:t>Name: Marketing Analytics </a:t>
            </a:r>
          </a:p>
          <a:p>
            <a:pPr>
              <a:lnSpc>
                <a:spcPts val="2759"/>
              </a:lnSpc>
            </a:pPr>
            <a:endParaRPr lang="en-US" sz="2299" dirty="0">
              <a:solidFill>
                <a:srgbClr val="FFFFFF"/>
              </a:solidFill>
              <a:latin typeface="Glacial Indifference"/>
              <a:ea typeface="Glacial Indifference"/>
              <a:cs typeface="Glacial Indifference"/>
              <a:sym typeface="Glacial Indifference"/>
            </a:endParaRPr>
          </a:p>
          <a:p>
            <a:pPr>
              <a:lnSpc>
                <a:spcPts val="2759"/>
              </a:lnSpc>
            </a:pPr>
            <a:r>
              <a:rPr lang="en-US" sz="2299" dirty="0">
                <a:solidFill>
                  <a:srgbClr val="FFFFFF"/>
                </a:solidFill>
                <a:latin typeface="Glacial Indifference"/>
                <a:ea typeface="Glacial Indifference"/>
                <a:cs typeface="Glacial Indifference"/>
                <a:sym typeface="Glacial Indifference"/>
              </a:rPr>
              <a:t>Link: </a:t>
            </a:r>
            <a:r>
              <a:rPr lang="en-US" sz="2299" u="sng" dirty="0">
                <a:solidFill>
                  <a:srgbClr val="00B0F0"/>
                </a:solidFill>
                <a:latin typeface="Glacial Indifference"/>
                <a:ea typeface="Glacial Indifference"/>
                <a:cs typeface="Glacial Indifference"/>
                <a:sym typeface="Glacial Indifference"/>
              </a:rPr>
              <a:t>https://www.kaggle.com/datasets/jackdaoud/marketing-data/data</a:t>
            </a:r>
          </a:p>
          <a:p>
            <a:pPr>
              <a:lnSpc>
                <a:spcPts val="2759"/>
              </a:lnSpc>
            </a:pPr>
            <a:endParaRPr lang="en-US" sz="2299" dirty="0">
              <a:solidFill>
                <a:srgbClr val="FFFFFF"/>
              </a:solidFill>
              <a:latin typeface="Glacial Indifference"/>
              <a:ea typeface="Glacial Indifference"/>
              <a:cs typeface="Glacial Indifference"/>
              <a:sym typeface="Glacial Indifference"/>
            </a:endParaRPr>
          </a:p>
          <a:p>
            <a:pPr>
              <a:lnSpc>
                <a:spcPts val="2759"/>
              </a:lnSpc>
            </a:pPr>
            <a:r>
              <a:rPr lang="en-US" sz="2299" dirty="0">
                <a:solidFill>
                  <a:srgbClr val="FFFFFF"/>
                </a:solidFill>
                <a:latin typeface="Glacial Indifference"/>
                <a:sym typeface="Glacial Indifference"/>
              </a:rPr>
              <a:t>The datasets has 2205 rows and 39 columns with usability score of 9.41</a:t>
            </a:r>
            <a:endParaRPr lang="en-US" sz="2299" dirty="0">
              <a:solidFill>
                <a:srgbClr val="FFFFFF"/>
              </a:solidFill>
              <a:latin typeface="Glacial Indifference"/>
              <a:ea typeface="Glacial Indifference"/>
              <a:cs typeface="Glacial Indifference"/>
              <a:sym typeface="Glacial Indifference"/>
            </a:endParaRPr>
          </a:p>
          <a:p>
            <a:pPr>
              <a:lnSpc>
                <a:spcPts val="2759"/>
              </a:lnSpc>
            </a:pPr>
            <a:endParaRPr lang="en-US" sz="2299" dirty="0">
              <a:solidFill>
                <a:srgbClr val="FFFFFF"/>
              </a:solidFill>
              <a:latin typeface="Glacial Indifference"/>
              <a:ea typeface="Glacial Indifference"/>
              <a:cs typeface="Glacial Indifference"/>
              <a:sym typeface="Glacial Indifference"/>
            </a:endParaRPr>
          </a:p>
          <a:p>
            <a:pPr>
              <a:lnSpc>
                <a:spcPts val="2759"/>
              </a:lnSpc>
            </a:pPr>
            <a:r>
              <a:rPr lang="en-US" sz="2299" dirty="0">
                <a:solidFill>
                  <a:srgbClr val="FFFFFF"/>
                </a:solidFill>
                <a:latin typeface="Glacial Indifference"/>
                <a:ea typeface="Glacial Indifference"/>
                <a:cs typeface="Glacial Indifference"/>
                <a:sym typeface="Glacial Indifference"/>
              </a:rPr>
              <a:t>The data set ifood_df.csv consists of 2205 customers of XYZ company with data on:</a:t>
            </a:r>
          </a:p>
          <a:p>
            <a:pPr>
              <a:lnSpc>
                <a:spcPts val="2759"/>
              </a:lnSpc>
            </a:pPr>
            <a:endParaRPr lang="en-US" sz="2299" dirty="0">
              <a:solidFill>
                <a:srgbClr val="FFFFFF"/>
              </a:solidFill>
              <a:latin typeface="Glacial Indifference"/>
              <a:ea typeface="Glacial Indifference"/>
              <a:cs typeface="Glacial Indifference"/>
              <a:sym typeface="Glacial Indifference"/>
            </a:endParaRPr>
          </a:p>
          <a:p>
            <a:pPr marL="342900" indent="-342900">
              <a:lnSpc>
                <a:spcPts val="2759"/>
              </a:lnSpc>
              <a:buFont typeface="Arial" panose="020B0604020202020204" pitchFamily="34" charset="0"/>
              <a:buChar char="•"/>
            </a:pPr>
            <a:r>
              <a:rPr lang="en-US" sz="2299" dirty="0">
                <a:solidFill>
                  <a:srgbClr val="FFFFFF"/>
                </a:solidFill>
                <a:latin typeface="Glacial Indifference"/>
                <a:sym typeface="Glacial Indifference"/>
              </a:rPr>
              <a:t>Customer profiles </a:t>
            </a:r>
          </a:p>
          <a:p>
            <a:pPr marL="342900" indent="-342900">
              <a:lnSpc>
                <a:spcPts val="2759"/>
              </a:lnSpc>
              <a:buFont typeface="Arial" panose="020B0604020202020204" pitchFamily="34" charset="0"/>
              <a:buChar char="•"/>
            </a:pPr>
            <a:r>
              <a:rPr lang="en-US" sz="2299" dirty="0">
                <a:solidFill>
                  <a:srgbClr val="FFFFFF"/>
                </a:solidFill>
                <a:latin typeface="Glacial Indifference"/>
                <a:sym typeface="Glacial Indifference"/>
              </a:rPr>
              <a:t>Product preferences </a:t>
            </a:r>
          </a:p>
          <a:p>
            <a:pPr marL="342900" indent="-342900">
              <a:lnSpc>
                <a:spcPts val="2759"/>
              </a:lnSpc>
              <a:buFont typeface="Arial" panose="020B0604020202020204" pitchFamily="34" charset="0"/>
              <a:buChar char="•"/>
            </a:pPr>
            <a:r>
              <a:rPr lang="en-US" sz="2299" dirty="0">
                <a:solidFill>
                  <a:srgbClr val="FFFFFF"/>
                </a:solidFill>
                <a:latin typeface="Glacial Indifference"/>
                <a:sym typeface="Glacial Indifference"/>
              </a:rPr>
              <a:t>Campaign successes/failures </a:t>
            </a:r>
          </a:p>
          <a:p>
            <a:pPr marL="342900" indent="-342900">
              <a:lnSpc>
                <a:spcPts val="2759"/>
              </a:lnSpc>
              <a:buFont typeface="Arial" panose="020B0604020202020204" pitchFamily="34" charset="0"/>
              <a:buChar char="•"/>
            </a:pPr>
            <a:r>
              <a:rPr lang="en-US" sz="2299" dirty="0">
                <a:solidFill>
                  <a:srgbClr val="FFFFFF"/>
                </a:solidFill>
                <a:latin typeface="Glacial Indifference"/>
                <a:sym typeface="Glacial Indifference"/>
              </a:rPr>
              <a:t>Channel performance</a:t>
            </a:r>
          </a:p>
          <a:p>
            <a:pPr marL="342900" indent="-342900">
              <a:lnSpc>
                <a:spcPts val="2759"/>
              </a:lnSpc>
              <a:buFont typeface="Arial" panose="020B0604020202020204" pitchFamily="34" charset="0"/>
              <a:buChar char="•"/>
            </a:pPr>
            <a:endParaRPr lang="en-US" sz="2299" dirty="0">
              <a:solidFill>
                <a:srgbClr val="FFFFFF"/>
              </a:solidFill>
              <a:latin typeface="Glacial Indifference"/>
              <a:sym typeface="Glacial Indifferen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a:extLst>
            <a:ext uri="{FF2B5EF4-FFF2-40B4-BE49-F238E27FC236}">
              <a16:creationId xmlns:a16="http://schemas.microsoft.com/office/drawing/2014/main" id="{4999D56F-6AA5-2258-6727-B88230A39FF9}"/>
            </a:ext>
          </a:extLst>
        </p:cNvPr>
        <p:cNvGrpSpPr/>
        <p:nvPr/>
      </p:nvGrpSpPr>
      <p:grpSpPr>
        <a:xfrm>
          <a:off x="0" y="0"/>
          <a:ext cx="0" cy="0"/>
          <a:chOff x="0" y="0"/>
          <a:chExt cx="0" cy="0"/>
        </a:xfrm>
      </p:grpSpPr>
      <p:grpSp>
        <p:nvGrpSpPr>
          <p:cNvPr id="26" name="Group 10">
            <a:extLst>
              <a:ext uri="{FF2B5EF4-FFF2-40B4-BE49-F238E27FC236}">
                <a16:creationId xmlns:a16="http://schemas.microsoft.com/office/drawing/2014/main" id="{B5BA412E-C98A-D356-9923-8B65769919A3}"/>
              </a:ext>
            </a:extLst>
          </p:cNvPr>
          <p:cNvGrpSpPr/>
          <p:nvPr/>
        </p:nvGrpSpPr>
        <p:grpSpPr>
          <a:xfrm>
            <a:off x="-30480" y="1613895"/>
            <a:ext cx="18303240" cy="9092205"/>
            <a:chOff x="0" y="-9525"/>
            <a:chExt cx="2397611" cy="553079"/>
          </a:xfrm>
          <a:solidFill>
            <a:srgbClr val="5F5F5F"/>
          </a:solidFill>
        </p:grpSpPr>
        <p:sp>
          <p:nvSpPr>
            <p:cNvPr id="27" name="Freeform 11">
              <a:extLst>
                <a:ext uri="{FF2B5EF4-FFF2-40B4-BE49-F238E27FC236}">
                  <a16:creationId xmlns:a16="http://schemas.microsoft.com/office/drawing/2014/main" id="{55D530D6-ECD9-2C28-C417-69A6AEED4BF3}"/>
                </a:ext>
              </a:extLst>
            </p:cNvPr>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grpFill/>
          </p:spPr>
        </p:sp>
        <p:sp>
          <p:nvSpPr>
            <p:cNvPr id="28" name="TextBox 12">
              <a:extLst>
                <a:ext uri="{FF2B5EF4-FFF2-40B4-BE49-F238E27FC236}">
                  <a16:creationId xmlns:a16="http://schemas.microsoft.com/office/drawing/2014/main" id="{BA4A7B63-F9A3-7D89-C08F-1FD5EDA2DE97}"/>
                </a:ext>
              </a:extLst>
            </p:cNvPr>
            <p:cNvSpPr txBox="1"/>
            <p:nvPr/>
          </p:nvSpPr>
          <p:spPr>
            <a:xfrm>
              <a:off x="0" y="-9525"/>
              <a:ext cx="2397611" cy="553079"/>
            </a:xfrm>
            <a:prstGeom prst="rect">
              <a:avLst/>
            </a:prstGeom>
            <a:grpFill/>
          </p:spPr>
          <p:txBody>
            <a:bodyPr lIns="50800" tIns="50800" rIns="50800" bIns="50800" rtlCol="0" anchor="ctr"/>
            <a:lstStyle/>
            <a:p>
              <a:pPr algn="ctr">
                <a:lnSpc>
                  <a:spcPts val="2640"/>
                </a:lnSpc>
              </a:pPr>
              <a:endParaRPr>
                <a:solidFill>
                  <a:srgbClr val="00B0F0"/>
                </a:solidFill>
              </a:endParaRPr>
            </a:p>
          </p:txBody>
        </p:sp>
      </p:grpSp>
      <p:pic>
        <p:nvPicPr>
          <p:cNvPr id="19" name="Picture 18">
            <a:extLst>
              <a:ext uri="{FF2B5EF4-FFF2-40B4-BE49-F238E27FC236}">
                <a16:creationId xmlns:a16="http://schemas.microsoft.com/office/drawing/2014/main" id="{16C704B1-59AD-57DA-8B12-BA47FBAB84C9}"/>
              </a:ext>
            </a:extLst>
          </p:cNvPr>
          <p:cNvPicPr>
            <a:picLocks noChangeAspect="1"/>
          </p:cNvPicPr>
          <p:nvPr/>
        </p:nvPicPr>
        <p:blipFill>
          <a:blip r:embed="rId3"/>
          <a:stretch>
            <a:fillRect/>
          </a:stretch>
        </p:blipFill>
        <p:spPr>
          <a:xfrm>
            <a:off x="-30480" y="1911952"/>
            <a:ext cx="8945880" cy="8375048"/>
          </a:xfrm>
          <a:prstGeom prst="rect">
            <a:avLst/>
          </a:prstGeom>
        </p:spPr>
      </p:pic>
      <p:pic>
        <p:nvPicPr>
          <p:cNvPr id="25" name="Picture 24">
            <a:extLst>
              <a:ext uri="{FF2B5EF4-FFF2-40B4-BE49-F238E27FC236}">
                <a16:creationId xmlns:a16="http://schemas.microsoft.com/office/drawing/2014/main" id="{458DD40F-4FEB-836D-0076-3CD175E6DB2E}"/>
              </a:ext>
            </a:extLst>
          </p:cNvPr>
          <p:cNvPicPr>
            <a:picLocks noChangeAspect="1"/>
          </p:cNvPicPr>
          <p:nvPr/>
        </p:nvPicPr>
        <p:blipFill>
          <a:blip r:embed="rId4"/>
          <a:stretch>
            <a:fillRect/>
          </a:stretch>
        </p:blipFill>
        <p:spPr>
          <a:xfrm>
            <a:off x="8991600" y="1911950"/>
            <a:ext cx="9296400" cy="8375049"/>
          </a:xfrm>
          <a:prstGeom prst="rect">
            <a:avLst/>
          </a:prstGeom>
        </p:spPr>
      </p:pic>
      <p:grpSp>
        <p:nvGrpSpPr>
          <p:cNvPr id="20" name="Group 10">
            <a:extLst>
              <a:ext uri="{FF2B5EF4-FFF2-40B4-BE49-F238E27FC236}">
                <a16:creationId xmlns:a16="http://schemas.microsoft.com/office/drawing/2014/main" id="{FF5782FE-0565-A442-EEB4-09E133953F33}"/>
              </a:ext>
            </a:extLst>
          </p:cNvPr>
          <p:cNvGrpSpPr/>
          <p:nvPr/>
        </p:nvGrpSpPr>
        <p:grpSpPr>
          <a:xfrm>
            <a:off x="-15240" y="0"/>
            <a:ext cx="18303240" cy="1770479"/>
            <a:chOff x="0" y="0"/>
            <a:chExt cx="2397611" cy="543554"/>
          </a:xfrm>
        </p:grpSpPr>
        <p:sp>
          <p:nvSpPr>
            <p:cNvPr id="21" name="Freeform 11">
              <a:extLst>
                <a:ext uri="{FF2B5EF4-FFF2-40B4-BE49-F238E27FC236}">
                  <a16:creationId xmlns:a16="http://schemas.microsoft.com/office/drawing/2014/main" id="{D2964352-EEE4-A536-34B9-4726568E2AD1}"/>
                </a:ext>
              </a:extLst>
            </p:cNvPr>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22" name="TextBox 12">
              <a:extLst>
                <a:ext uri="{FF2B5EF4-FFF2-40B4-BE49-F238E27FC236}">
                  <a16:creationId xmlns:a16="http://schemas.microsoft.com/office/drawing/2014/main" id="{DDE88B6B-3F6F-CA90-5901-089294792733}"/>
                </a:ext>
              </a:extLst>
            </p:cNvPr>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23" name="TextBox 17">
            <a:extLst>
              <a:ext uri="{FF2B5EF4-FFF2-40B4-BE49-F238E27FC236}">
                <a16:creationId xmlns:a16="http://schemas.microsoft.com/office/drawing/2014/main" id="{2DC685C7-D208-A542-4535-B116CE700E23}"/>
              </a:ext>
            </a:extLst>
          </p:cNvPr>
          <p:cNvSpPr txBox="1"/>
          <p:nvPr/>
        </p:nvSpPr>
        <p:spPr>
          <a:xfrm>
            <a:off x="6870002" y="489945"/>
            <a:ext cx="4636198" cy="1047750"/>
          </a:xfrm>
          <a:prstGeom prst="rect">
            <a:avLst/>
          </a:prstGeom>
        </p:spPr>
        <p:txBody>
          <a:bodyPr wrap="square" lIns="0" tIns="0" rIns="0" bIns="0" rtlCol="0" anchor="t">
            <a:spAutoFit/>
          </a:bodyPr>
          <a:lstStyle/>
          <a:p>
            <a:pPr algn="l">
              <a:lnSpc>
                <a:spcPts val="7875"/>
              </a:lnSpc>
            </a:pPr>
            <a:r>
              <a:rPr lang="en-US" sz="7500" b="1" dirty="0">
                <a:solidFill>
                  <a:srgbClr val="FFFFFF"/>
                </a:solidFill>
                <a:latin typeface="Bebas Neue Bold"/>
                <a:ea typeface="Bebas Neue Bold"/>
                <a:cs typeface="Bebas Neue Bold"/>
                <a:sym typeface="Bebas Neue Bold"/>
              </a:rPr>
              <a:t>Data overview </a:t>
            </a:r>
          </a:p>
        </p:txBody>
      </p:sp>
    </p:spTree>
    <p:extLst>
      <p:ext uri="{BB962C8B-B14F-4D97-AF65-F5344CB8AC3E}">
        <p14:creationId xmlns:p14="http://schemas.microsoft.com/office/powerpoint/2010/main" val="279166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545760" y="-638264"/>
            <a:ext cx="9890867" cy="10925264"/>
            <a:chOff x="0" y="0"/>
            <a:chExt cx="2605002" cy="2877436"/>
          </a:xfrm>
        </p:grpSpPr>
        <p:sp>
          <p:nvSpPr>
            <p:cNvPr id="3" name="Freeform 3"/>
            <p:cNvSpPr/>
            <p:nvPr/>
          </p:nvSpPr>
          <p:spPr>
            <a:xfrm>
              <a:off x="0" y="0"/>
              <a:ext cx="2605002" cy="2877436"/>
            </a:xfrm>
            <a:custGeom>
              <a:avLst/>
              <a:gdLst/>
              <a:ahLst/>
              <a:cxnLst/>
              <a:rect l="l" t="t" r="r" b="b"/>
              <a:pathLst>
                <a:path w="2605002" h="2877436">
                  <a:moveTo>
                    <a:pt x="0" y="0"/>
                  </a:moveTo>
                  <a:lnTo>
                    <a:pt x="2605002" y="0"/>
                  </a:lnTo>
                  <a:lnTo>
                    <a:pt x="2605002" y="2877436"/>
                  </a:lnTo>
                  <a:lnTo>
                    <a:pt x="0" y="2877436"/>
                  </a:lnTo>
                  <a:close/>
                </a:path>
              </a:pathLst>
            </a:custGeom>
            <a:solidFill>
              <a:srgbClr val="33261A"/>
            </a:solidFill>
          </p:spPr>
        </p:sp>
        <p:sp>
          <p:nvSpPr>
            <p:cNvPr id="4" name="TextBox 4"/>
            <p:cNvSpPr txBox="1"/>
            <p:nvPr/>
          </p:nvSpPr>
          <p:spPr>
            <a:xfrm>
              <a:off x="0" y="-38100"/>
              <a:ext cx="2605002" cy="291553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681866" y="5796995"/>
            <a:ext cx="7340514" cy="3627181"/>
            <a:chOff x="0" y="0"/>
            <a:chExt cx="1137238" cy="561945"/>
          </a:xfrm>
        </p:grpSpPr>
        <p:sp>
          <p:nvSpPr>
            <p:cNvPr id="6" name="Freeform 6"/>
            <p:cNvSpPr/>
            <p:nvPr/>
          </p:nvSpPr>
          <p:spPr>
            <a:xfrm>
              <a:off x="0" y="0"/>
              <a:ext cx="1137238" cy="561945"/>
            </a:xfrm>
            <a:custGeom>
              <a:avLst/>
              <a:gdLst/>
              <a:ahLst/>
              <a:cxnLst/>
              <a:rect l="l" t="t" r="r" b="b"/>
              <a:pathLst>
                <a:path w="1137238" h="561945">
                  <a:moveTo>
                    <a:pt x="0" y="0"/>
                  </a:moveTo>
                  <a:lnTo>
                    <a:pt x="1137238" y="0"/>
                  </a:lnTo>
                  <a:lnTo>
                    <a:pt x="1137238" y="561945"/>
                  </a:lnTo>
                  <a:lnTo>
                    <a:pt x="0" y="561945"/>
                  </a:lnTo>
                  <a:close/>
                </a:path>
              </a:pathLst>
            </a:custGeom>
            <a:blipFill>
              <a:blip r:embed="rId3"/>
              <a:stretch>
                <a:fillRect t="-2627" r="-3789" b="-37313"/>
              </a:stretch>
            </a:blipFill>
          </p:spPr>
        </p:sp>
      </p:grpSp>
      <p:grpSp>
        <p:nvGrpSpPr>
          <p:cNvPr id="7" name="Group 7"/>
          <p:cNvGrpSpPr/>
          <p:nvPr/>
        </p:nvGrpSpPr>
        <p:grpSpPr>
          <a:xfrm>
            <a:off x="9681866" y="1028717"/>
            <a:ext cx="9434596" cy="2063805"/>
            <a:chOff x="0" y="0"/>
            <a:chExt cx="2484832" cy="543554"/>
          </a:xfrm>
        </p:grpSpPr>
        <p:sp>
          <p:nvSpPr>
            <p:cNvPr id="8" name="Freeform 8"/>
            <p:cNvSpPr/>
            <p:nvPr/>
          </p:nvSpPr>
          <p:spPr>
            <a:xfrm>
              <a:off x="0" y="0"/>
              <a:ext cx="2484832" cy="543554"/>
            </a:xfrm>
            <a:custGeom>
              <a:avLst/>
              <a:gdLst/>
              <a:ahLst/>
              <a:cxnLst/>
              <a:rect l="l" t="t" r="r" b="b"/>
              <a:pathLst>
                <a:path w="2484832" h="543554">
                  <a:moveTo>
                    <a:pt x="0" y="0"/>
                  </a:moveTo>
                  <a:lnTo>
                    <a:pt x="2484832" y="0"/>
                  </a:lnTo>
                  <a:lnTo>
                    <a:pt x="2484832" y="543554"/>
                  </a:lnTo>
                  <a:lnTo>
                    <a:pt x="0" y="543554"/>
                  </a:lnTo>
                  <a:close/>
                </a:path>
              </a:pathLst>
            </a:custGeom>
            <a:solidFill>
              <a:srgbClr val="9C6942"/>
            </a:solidFill>
          </p:spPr>
        </p:sp>
        <p:sp>
          <p:nvSpPr>
            <p:cNvPr id="9" name="TextBox 9"/>
            <p:cNvSpPr txBox="1"/>
            <p:nvPr/>
          </p:nvSpPr>
          <p:spPr>
            <a:xfrm>
              <a:off x="0" y="-9525"/>
              <a:ext cx="2484832" cy="553079"/>
            </a:xfrm>
            <a:prstGeom prst="rect">
              <a:avLst/>
            </a:prstGeom>
          </p:spPr>
          <p:txBody>
            <a:bodyPr lIns="50800" tIns="50800" rIns="50800" bIns="50800" rtlCol="0" anchor="ctr"/>
            <a:lstStyle/>
            <a:p>
              <a:pPr algn="ctr">
                <a:lnSpc>
                  <a:spcPts val="2640"/>
                </a:lnSpc>
              </a:pPr>
              <a:endParaRPr/>
            </a:p>
          </p:txBody>
        </p:sp>
      </p:grpSp>
      <p:sp>
        <p:nvSpPr>
          <p:cNvPr id="12" name="TextBox 12"/>
          <p:cNvSpPr txBox="1"/>
          <p:nvPr/>
        </p:nvSpPr>
        <p:spPr>
          <a:xfrm>
            <a:off x="9681866" y="3577669"/>
            <a:ext cx="7340514" cy="1779333"/>
          </a:xfrm>
          <a:prstGeom prst="rect">
            <a:avLst/>
          </a:prstGeom>
        </p:spPr>
        <p:txBody>
          <a:bodyPr lIns="0" tIns="0" rIns="0" bIns="0" rtlCol="0" anchor="t">
            <a:spAutoFit/>
          </a:bodyPr>
          <a:lstStyle/>
          <a:p>
            <a:pPr marL="342900" indent="-342900" algn="just">
              <a:lnSpc>
                <a:spcPts val="2760"/>
              </a:lnSpc>
              <a:buFont typeface="Arial" panose="020B0604020202020204" pitchFamily="34" charset="0"/>
              <a:buChar char="•"/>
            </a:pPr>
            <a:r>
              <a:rPr lang="en-US" sz="2300" dirty="0">
                <a:solidFill>
                  <a:srgbClr val="FFFFFF"/>
                </a:solidFill>
                <a:latin typeface="Glacial Indifference"/>
                <a:ea typeface="Glacial Indifference"/>
                <a:cs typeface="Glacial Indifference"/>
                <a:sym typeface="Glacial Indifference"/>
              </a:rPr>
              <a:t>There are no null value appears in the dataset</a:t>
            </a:r>
          </a:p>
          <a:p>
            <a:pPr marL="342900" indent="-342900" algn="just">
              <a:lnSpc>
                <a:spcPts val="2760"/>
              </a:lnSpc>
              <a:buFont typeface="Arial" panose="020B0604020202020204" pitchFamily="34" charset="0"/>
              <a:buChar char="•"/>
            </a:pPr>
            <a:endParaRPr lang="en-US" sz="2300" dirty="0">
              <a:solidFill>
                <a:srgbClr val="FFFFFF"/>
              </a:solidFill>
              <a:latin typeface="Glacial Indifference"/>
              <a:ea typeface="Glacial Indifference"/>
              <a:cs typeface="Glacial Indifference"/>
              <a:sym typeface="Glacial Indifference"/>
            </a:endParaRPr>
          </a:p>
          <a:p>
            <a:pPr marL="342900" indent="-342900" algn="just">
              <a:lnSpc>
                <a:spcPts val="2760"/>
              </a:lnSpc>
              <a:buFont typeface="Arial" panose="020B0604020202020204" pitchFamily="34" charset="0"/>
              <a:buChar char="•"/>
            </a:pPr>
            <a:r>
              <a:rPr lang="en-US" sz="2300" dirty="0">
                <a:solidFill>
                  <a:srgbClr val="FFFFFF"/>
                </a:solidFill>
                <a:latin typeface="Glacial Indifference"/>
                <a:ea typeface="Glacial Indifference"/>
                <a:cs typeface="Glacial Indifference"/>
                <a:sym typeface="Glacial Indifference"/>
              </a:rPr>
              <a:t>Entire data type are either float64 or int64</a:t>
            </a:r>
          </a:p>
          <a:p>
            <a:pPr marL="342900" indent="-342900" algn="just">
              <a:lnSpc>
                <a:spcPts val="2760"/>
              </a:lnSpc>
              <a:buFont typeface="Arial" panose="020B0604020202020204" pitchFamily="34" charset="0"/>
              <a:buChar char="•"/>
            </a:pPr>
            <a:endParaRPr lang="en-US" sz="2300" dirty="0">
              <a:solidFill>
                <a:srgbClr val="FFFFFF"/>
              </a:solidFill>
              <a:latin typeface="Glacial Indifference"/>
              <a:ea typeface="Glacial Indifference"/>
              <a:cs typeface="Glacial Indifference"/>
              <a:sym typeface="Glacial Indifference"/>
            </a:endParaRPr>
          </a:p>
          <a:p>
            <a:pPr marL="342900" indent="-342900" algn="just">
              <a:lnSpc>
                <a:spcPts val="2760"/>
              </a:lnSpc>
              <a:buFont typeface="Arial" panose="020B0604020202020204" pitchFamily="34" charset="0"/>
              <a:buChar char="•"/>
            </a:pPr>
            <a:r>
              <a:rPr lang="en-US" sz="2300" dirty="0">
                <a:solidFill>
                  <a:srgbClr val="FFFFFF"/>
                </a:solidFill>
                <a:latin typeface="Glacial Indifference"/>
                <a:ea typeface="Glacial Indifference"/>
                <a:cs typeface="Glacial Indifference"/>
                <a:sym typeface="Glacial Indifference"/>
              </a:rPr>
              <a:t>No dimension or category is found in this dataset</a:t>
            </a:r>
          </a:p>
        </p:txBody>
      </p:sp>
      <p:sp>
        <p:nvSpPr>
          <p:cNvPr id="13" name="TextBox 13"/>
          <p:cNvSpPr txBox="1"/>
          <p:nvPr/>
        </p:nvSpPr>
        <p:spPr>
          <a:xfrm>
            <a:off x="12198337" y="1718013"/>
            <a:ext cx="4601780" cy="961802"/>
          </a:xfrm>
          <a:prstGeom prst="rect">
            <a:avLst/>
          </a:prstGeom>
        </p:spPr>
        <p:txBody>
          <a:bodyPr wrap="square" lIns="0" tIns="0" rIns="0" bIns="0" rtlCol="0" anchor="t">
            <a:spAutoFit/>
          </a:bodyPr>
          <a:lstStyle/>
          <a:p>
            <a:pPr algn="r">
              <a:lnSpc>
                <a:spcPts val="7500"/>
              </a:lnSpc>
            </a:pPr>
            <a:r>
              <a:rPr lang="en-US" sz="7500" b="1" dirty="0">
                <a:solidFill>
                  <a:srgbClr val="FFFFFF"/>
                </a:solidFill>
                <a:latin typeface="Bebas Neue Bold"/>
                <a:ea typeface="Bebas Neue Bold"/>
                <a:cs typeface="Bebas Neue Bold"/>
                <a:sym typeface="Bebas Neue Bold"/>
              </a:rPr>
              <a:t>Data profiling</a:t>
            </a:r>
          </a:p>
        </p:txBody>
      </p:sp>
      <p:pic>
        <p:nvPicPr>
          <p:cNvPr id="17" name="Picture 16">
            <a:extLst>
              <a:ext uri="{FF2B5EF4-FFF2-40B4-BE49-F238E27FC236}">
                <a16:creationId xmlns:a16="http://schemas.microsoft.com/office/drawing/2014/main" id="{4A33A6EF-91C6-2948-298C-827ADF16F6A5}"/>
              </a:ext>
            </a:extLst>
          </p:cNvPr>
          <p:cNvPicPr>
            <a:picLocks noChangeAspect="1"/>
          </p:cNvPicPr>
          <p:nvPr/>
        </p:nvPicPr>
        <p:blipFill>
          <a:blip r:embed="rId4"/>
          <a:stretch>
            <a:fillRect/>
          </a:stretch>
        </p:blipFill>
        <p:spPr>
          <a:xfrm>
            <a:off x="1534710" y="381815"/>
            <a:ext cx="5170890" cy="95233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33221" y="0"/>
            <a:ext cx="12310676" cy="10287000"/>
            <a:chOff x="0" y="0"/>
            <a:chExt cx="3242318" cy="2709333"/>
          </a:xfrm>
        </p:grpSpPr>
        <p:sp>
          <p:nvSpPr>
            <p:cNvPr id="3" name="Freeform 3"/>
            <p:cNvSpPr/>
            <p:nvPr/>
          </p:nvSpPr>
          <p:spPr>
            <a:xfrm>
              <a:off x="0" y="0"/>
              <a:ext cx="3242318" cy="2709333"/>
            </a:xfrm>
            <a:custGeom>
              <a:avLst/>
              <a:gdLst/>
              <a:ahLst/>
              <a:cxnLst/>
              <a:rect l="l" t="t" r="r" b="b"/>
              <a:pathLst>
                <a:path w="3242318" h="2709333">
                  <a:moveTo>
                    <a:pt x="0" y="0"/>
                  </a:moveTo>
                  <a:lnTo>
                    <a:pt x="3242318" y="0"/>
                  </a:lnTo>
                  <a:lnTo>
                    <a:pt x="3242318" y="2709333"/>
                  </a:lnTo>
                  <a:lnTo>
                    <a:pt x="0" y="2709333"/>
                  </a:lnTo>
                  <a:close/>
                </a:path>
              </a:pathLst>
            </a:custGeom>
            <a:solidFill>
              <a:srgbClr val="33261A"/>
            </a:solidFill>
          </p:spPr>
        </p:sp>
        <p:sp>
          <p:nvSpPr>
            <p:cNvPr id="4" name="TextBox 4"/>
            <p:cNvSpPr txBox="1"/>
            <p:nvPr/>
          </p:nvSpPr>
          <p:spPr>
            <a:xfrm>
              <a:off x="0" y="-38100"/>
              <a:ext cx="3242318"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189" y="331720"/>
            <a:ext cx="11046810" cy="2209801"/>
            <a:chOff x="0" y="0"/>
            <a:chExt cx="2909448" cy="949862"/>
          </a:xfrm>
        </p:grpSpPr>
        <p:sp>
          <p:nvSpPr>
            <p:cNvPr id="6" name="Freeform 6"/>
            <p:cNvSpPr/>
            <p:nvPr/>
          </p:nvSpPr>
          <p:spPr>
            <a:xfrm>
              <a:off x="0" y="0"/>
              <a:ext cx="2909448" cy="949862"/>
            </a:xfrm>
            <a:custGeom>
              <a:avLst/>
              <a:gdLst/>
              <a:ahLst/>
              <a:cxnLst/>
              <a:rect l="l" t="t" r="r" b="b"/>
              <a:pathLst>
                <a:path w="2909448" h="949862">
                  <a:moveTo>
                    <a:pt x="0" y="0"/>
                  </a:moveTo>
                  <a:lnTo>
                    <a:pt x="2909448" y="0"/>
                  </a:lnTo>
                  <a:lnTo>
                    <a:pt x="2909448" y="949862"/>
                  </a:lnTo>
                  <a:lnTo>
                    <a:pt x="0" y="949862"/>
                  </a:lnTo>
                  <a:close/>
                </a:path>
              </a:pathLst>
            </a:custGeom>
            <a:solidFill>
              <a:srgbClr val="9C6942"/>
            </a:solidFill>
          </p:spPr>
        </p:sp>
        <p:sp>
          <p:nvSpPr>
            <p:cNvPr id="7" name="TextBox 7"/>
            <p:cNvSpPr txBox="1"/>
            <p:nvPr/>
          </p:nvSpPr>
          <p:spPr>
            <a:xfrm>
              <a:off x="0" y="-9525"/>
              <a:ext cx="2909448" cy="959387"/>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2198695" y="1180320"/>
            <a:ext cx="5482971" cy="8174095"/>
            <a:chOff x="0" y="0"/>
            <a:chExt cx="849456" cy="1266381"/>
          </a:xfrm>
        </p:grpSpPr>
        <p:sp>
          <p:nvSpPr>
            <p:cNvPr id="9" name="Freeform 9"/>
            <p:cNvSpPr/>
            <p:nvPr/>
          </p:nvSpPr>
          <p:spPr>
            <a:xfrm>
              <a:off x="0" y="0"/>
              <a:ext cx="849456" cy="1266381"/>
            </a:xfrm>
            <a:custGeom>
              <a:avLst/>
              <a:gdLst/>
              <a:ahLst/>
              <a:cxnLst/>
              <a:rect l="l" t="t" r="r" b="b"/>
              <a:pathLst>
                <a:path w="849456" h="1266381">
                  <a:moveTo>
                    <a:pt x="0" y="0"/>
                  </a:moveTo>
                  <a:lnTo>
                    <a:pt x="849456" y="0"/>
                  </a:lnTo>
                  <a:lnTo>
                    <a:pt x="849456" y="1266381"/>
                  </a:lnTo>
                  <a:lnTo>
                    <a:pt x="0" y="1266381"/>
                  </a:lnTo>
                  <a:close/>
                </a:path>
              </a:pathLst>
            </a:custGeom>
            <a:blipFill>
              <a:blip r:embed="rId3"/>
              <a:stretch>
                <a:fillRect t="-339" b="-339"/>
              </a:stretch>
            </a:blipFill>
          </p:spPr>
        </p:sp>
      </p:grpSp>
      <p:sp>
        <p:nvSpPr>
          <p:cNvPr id="11" name="Freeform 11"/>
          <p:cNvSpPr/>
          <p:nvPr/>
        </p:nvSpPr>
        <p:spPr>
          <a:xfrm>
            <a:off x="12860088" y="-341557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107165" y="923659"/>
            <a:ext cx="4590325" cy="1025922"/>
          </a:xfrm>
          <a:prstGeom prst="rect">
            <a:avLst/>
          </a:prstGeom>
        </p:spPr>
        <p:txBody>
          <a:bodyPr wrap="square" lIns="0" tIns="0" rIns="0" bIns="0" rtlCol="0" anchor="t">
            <a:spAutoFit/>
          </a:bodyPr>
          <a:lstStyle/>
          <a:p>
            <a:pPr>
              <a:lnSpc>
                <a:spcPts val="7950"/>
              </a:lnSpc>
            </a:pPr>
            <a:r>
              <a:rPr lang="en-US" sz="7500" b="1" dirty="0">
                <a:solidFill>
                  <a:srgbClr val="FFFFFF"/>
                </a:solidFill>
                <a:latin typeface="Bebas Neue Bold"/>
                <a:ea typeface="Bebas Neue Bold"/>
                <a:cs typeface="Bebas Neue Bold"/>
                <a:sym typeface="Bebas Neue Bold"/>
              </a:rPr>
              <a:t>Data cleaning</a:t>
            </a:r>
          </a:p>
        </p:txBody>
      </p:sp>
      <p:sp>
        <p:nvSpPr>
          <p:cNvPr id="14" name="TextBox 14"/>
          <p:cNvSpPr txBox="1"/>
          <p:nvPr/>
        </p:nvSpPr>
        <p:spPr>
          <a:xfrm>
            <a:off x="224421" y="2857098"/>
            <a:ext cx="7624179" cy="9182001"/>
          </a:xfrm>
          <a:prstGeom prst="rect">
            <a:avLst/>
          </a:prstGeom>
        </p:spPr>
        <p:txBody>
          <a:bodyPr wrap="square" lIns="0" tIns="0" rIns="0" bIns="0" rtlCol="0" anchor="t">
            <a:spAutoFit/>
          </a:bodyPr>
          <a:lstStyle/>
          <a:p>
            <a:pPr algn="just">
              <a:lnSpc>
                <a:spcPct val="150000"/>
              </a:lnSpc>
            </a:pPr>
            <a:r>
              <a:rPr lang="en-US" sz="2000" dirty="0">
                <a:solidFill>
                  <a:srgbClr val="FFFFFF"/>
                </a:solidFill>
                <a:latin typeface="Glacial Indifference"/>
                <a:ea typeface="Glacial Indifference"/>
                <a:cs typeface="Glacial Indifference"/>
                <a:sym typeface="Glacial Indifference"/>
              </a:rPr>
              <a:t>1) </a:t>
            </a:r>
            <a:r>
              <a:rPr lang="en-US" sz="2000" dirty="0" err="1">
                <a:solidFill>
                  <a:srgbClr val="FFFFFF"/>
                </a:solidFill>
                <a:latin typeface="Glacial Indifference"/>
                <a:ea typeface="Glacial Indifference"/>
                <a:cs typeface="Glacial Indifference"/>
                <a:sym typeface="Glacial Indifference"/>
              </a:rPr>
              <a:t>Z_CostContact</a:t>
            </a:r>
            <a:r>
              <a:rPr lang="en-US" sz="2000" dirty="0">
                <a:solidFill>
                  <a:srgbClr val="FFFFFF"/>
                </a:solidFill>
                <a:latin typeface="Glacial Indifference"/>
                <a:ea typeface="Glacial Indifference"/>
                <a:cs typeface="Glacial Indifference"/>
                <a:sym typeface="Glacial Indifference"/>
              </a:rPr>
              <a:t> = 3 might mean every contact cost ($3), and </a:t>
            </a:r>
            <a:r>
              <a:rPr lang="en-US" sz="2000" dirty="0" err="1">
                <a:solidFill>
                  <a:srgbClr val="FFFFFF"/>
                </a:solidFill>
                <a:latin typeface="Glacial Indifference"/>
                <a:ea typeface="Glacial Indifference"/>
                <a:cs typeface="Glacial Indifference"/>
                <a:sym typeface="Glacial Indifference"/>
              </a:rPr>
              <a:t>Z_Revenue</a:t>
            </a:r>
            <a:r>
              <a:rPr lang="en-US" sz="2000" dirty="0">
                <a:solidFill>
                  <a:srgbClr val="FFFFFF"/>
                </a:solidFill>
                <a:latin typeface="Glacial Indifference"/>
                <a:ea typeface="Glacial Indifference"/>
                <a:cs typeface="Glacial Indifference"/>
                <a:sym typeface="Glacial Indifference"/>
              </a:rPr>
              <a:t> = 11 means ($11) revenue per customer → These do not have any valuable insights. </a:t>
            </a:r>
          </a:p>
          <a:p>
            <a:pPr marL="342900" indent="-342900" algn="just">
              <a:lnSpc>
                <a:spcPct val="150000"/>
              </a:lnSpc>
              <a:buFont typeface="Wingdings" panose="05000000000000000000" pitchFamily="2" charset="2"/>
              <a:buChar char="è"/>
            </a:pPr>
            <a:r>
              <a:rPr lang="en-US" sz="2000" dirty="0">
                <a:solidFill>
                  <a:srgbClr val="FFFFFF"/>
                </a:solidFill>
                <a:latin typeface="Glacial Indifference"/>
                <a:ea typeface="Glacial Indifference"/>
                <a:cs typeface="Glacial Indifference"/>
                <a:sym typeface="Glacial Indifference"/>
              </a:rPr>
              <a:t>Drop these two columns</a:t>
            </a:r>
          </a:p>
          <a:p>
            <a:pPr algn="just">
              <a:lnSpc>
                <a:spcPct val="150000"/>
              </a:lnSpc>
            </a:pPr>
            <a:endParaRPr lang="en-US" sz="2000" dirty="0">
              <a:solidFill>
                <a:srgbClr val="FFFFFF"/>
              </a:solidFill>
              <a:latin typeface="Glacial Indifference"/>
              <a:ea typeface="Glacial Indifference"/>
              <a:cs typeface="Glacial Indifference"/>
              <a:sym typeface="Glacial Indifference"/>
            </a:endParaRPr>
          </a:p>
          <a:p>
            <a:pPr algn="just">
              <a:lnSpc>
                <a:spcPct val="150000"/>
              </a:lnSpc>
            </a:pPr>
            <a:r>
              <a:rPr lang="en-US" sz="2000" dirty="0">
                <a:solidFill>
                  <a:srgbClr val="FFFFFF"/>
                </a:solidFill>
                <a:latin typeface="Glacial Indifference"/>
                <a:ea typeface="Glacial Indifference"/>
                <a:cs typeface="Glacial Indifference"/>
                <a:sym typeface="Glacial Indifference"/>
              </a:rPr>
              <a:t>2) Handle duplicates, there are 184 duplicate rows in the dataset</a:t>
            </a:r>
          </a:p>
          <a:p>
            <a:pPr marL="342900" indent="-342900" algn="just">
              <a:lnSpc>
                <a:spcPct val="150000"/>
              </a:lnSpc>
              <a:buFont typeface="Wingdings" panose="05000000000000000000" pitchFamily="2" charset="2"/>
              <a:buChar char="è"/>
            </a:pPr>
            <a:r>
              <a:rPr lang="en-US" sz="2000" dirty="0">
                <a:solidFill>
                  <a:srgbClr val="FFFFFF"/>
                </a:solidFill>
                <a:latin typeface="Glacial Indifference"/>
                <a:ea typeface="Glacial Indifference"/>
                <a:cs typeface="Glacial Indifference"/>
                <a:sym typeface="Glacial Indifference"/>
              </a:rPr>
              <a:t>Proceed to delete all the duplicates</a:t>
            </a:r>
          </a:p>
          <a:p>
            <a:pPr algn="just">
              <a:lnSpc>
                <a:spcPct val="150000"/>
              </a:lnSpc>
            </a:pPr>
            <a:endParaRPr lang="en-US" sz="2000" dirty="0">
              <a:solidFill>
                <a:srgbClr val="FFFFFF"/>
              </a:solidFill>
              <a:latin typeface="Glacial Indifference"/>
              <a:ea typeface="Glacial Indifference"/>
              <a:cs typeface="Glacial Indifference"/>
              <a:sym typeface="Glacial Indifference"/>
            </a:endParaRPr>
          </a:p>
          <a:p>
            <a:pPr algn="just">
              <a:lnSpc>
                <a:spcPct val="150000"/>
              </a:lnSpc>
            </a:pPr>
            <a:r>
              <a:rPr lang="en-US" sz="2000" dirty="0">
                <a:solidFill>
                  <a:srgbClr val="FFFFFF"/>
                </a:solidFill>
                <a:latin typeface="Glacial Indifference"/>
                <a:ea typeface="Glacial Indifference"/>
                <a:cs typeface="Glacial Indifference"/>
                <a:sym typeface="Glacial Indifference"/>
              </a:rPr>
              <a:t>3) Fix the column ‘education_2n Cycle’ name format</a:t>
            </a:r>
          </a:p>
          <a:p>
            <a:pPr marL="342900" indent="-342900" algn="just">
              <a:lnSpc>
                <a:spcPct val="150000"/>
              </a:lnSpc>
              <a:buFont typeface="Wingdings" panose="05000000000000000000" pitchFamily="2" charset="2"/>
              <a:buChar char="è"/>
            </a:pPr>
            <a:r>
              <a:rPr lang="en-US" sz="2000" dirty="0">
                <a:solidFill>
                  <a:srgbClr val="FFFFFF"/>
                </a:solidFill>
                <a:latin typeface="Glacial Indifference"/>
                <a:ea typeface="Glacial Indifference"/>
                <a:cs typeface="Glacial Indifference"/>
                <a:sym typeface="Glacial Indifference"/>
              </a:rPr>
              <a:t>Change to ‘education_2ndCycle’</a:t>
            </a:r>
          </a:p>
          <a:p>
            <a:pPr algn="just">
              <a:lnSpc>
                <a:spcPct val="150000"/>
              </a:lnSpc>
            </a:pPr>
            <a:endParaRPr lang="en-US" sz="2000" dirty="0">
              <a:solidFill>
                <a:srgbClr val="FFFFFF"/>
              </a:solidFill>
              <a:latin typeface="Glacial Indifference"/>
              <a:ea typeface="Glacial Indifference"/>
              <a:cs typeface="Glacial Indifference"/>
              <a:sym typeface="Glacial Indifference"/>
            </a:endParaRPr>
          </a:p>
          <a:p>
            <a:pPr algn="just">
              <a:lnSpc>
                <a:spcPct val="150000"/>
              </a:lnSpc>
            </a:pPr>
            <a:r>
              <a:rPr lang="en-US" sz="2000" dirty="0">
                <a:solidFill>
                  <a:srgbClr val="FFFFFF"/>
                </a:solidFill>
                <a:latin typeface="Glacial Indifference"/>
                <a:ea typeface="Glacial Indifference"/>
                <a:cs typeface="Glacial Indifference"/>
                <a:sym typeface="Glacial Indifference"/>
              </a:rPr>
              <a:t>4) According to </a:t>
            </a:r>
            <a:r>
              <a:rPr lang="en-US" sz="2000" i="1" dirty="0">
                <a:solidFill>
                  <a:srgbClr val="FFFFFF"/>
                </a:solidFill>
                <a:latin typeface="Glacial Indifference"/>
                <a:ea typeface="Glacial Indifference"/>
                <a:cs typeface="Glacial Indifference"/>
                <a:sym typeface="Glacial Indifference"/>
              </a:rPr>
              <a:t>Studera.nu</a:t>
            </a:r>
            <a:r>
              <a:rPr lang="en-US" sz="2000" dirty="0">
                <a:solidFill>
                  <a:srgbClr val="FFFFFF"/>
                </a:solidFill>
                <a:latin typeface="Glacial Indifference"/>
                <a:ea typeface="Glacial Indifference"/>
                <a:cs typeface="Glacial Indifference"/>
                <a:sym typeface="Glacial Indifference"/>
              </a:rPr>
              <a:t>, The second cycle corresponds to graduate level or master's level studies.</a:t>
            </a:r>
          </a:p>
          <a:p>
            <a:pPr marL="342900" indent="-342900" algn="just">
              <a:lnSpc>
                <a:spcPct val="150000"/>
              </a:lnSpc>
              <a:buFont typeface="Wingdings" panose="05000000000000000000" pitchFamily="2" charset="2"/>
              <a:buChar char="è"/>
            </a:pPr>
            <a:r>
              <a:rPr lang="en-US" sz="2000" dirty="0">
                <a:solidFill>
                  <a:srgbClr val="FFFFFF"/>
                </a:solidFill>
                <a:latin typeface="Glacial Indifference"/>
                <a:ea typeface="Glacial Indifference"/>
                <a:cs typeface="Glacial Indifference"/>
                <a:sym typeface="Glacial Indifference"/>
              </a:rPr>
              <a:t>Merge ‘education_2ndCycle’ and '</a:t>
            </a:r>
            <a:r>
              <a:rPr lang="en-US" sz="2000" dirty="0" err="1">
                <a:solidFill>
                  <a:srgbClr val="FFFFFF"/>
                </a:solidFill>
                <a:latin typeface="Glacial Indifference"/>
                <a:ea typeface="Glacial Indifference"/>
                <a:cs typeface="Glacial Indifference"/>
                <a:sym typeface="Glacial Indifference"/>
              </a:rPr>
              <a:t>education_Master</a:t>
            </a:r>
            <a:r>
              <a:rPr lang="en-US" sz="2000" dirty="0">
                <a:solidFill>
                  <a:srgbClr val="FFFFFF"/>
                </a:solidFill>
                <a:latin typeface="Glacial Indifference"/>
                <a:ea typeface="Glacial Indifference"/>
                <a:cs typeface="Glacial Indifference"/>
                <a:sym typeface="Glacial Indifference"/>
              </a:rPr>
              <a:t>’ into ‘</a:t>
            </a:r>
            <a:r>
              <a:rPr lang="en-US" sz="2000" dirty="0" err="1">
                <a:solidFill>
                  <a:srgbClr val="FFFFFF"/>
                </a:solidFill>
                <a:latin typeface="Glacial Indifference"/>
                <a:ea typeface="Glacial Indifference"/>
                <a:cs typeface="Glacial Indifference"/>
                <a:sym typeface="Glacial Indifference"/>
              </a:rPr>
              <a:t>education_GraduateStudy</a:t>
            </a:r>
            <a:r>
              <a:rPr lang="en-US" sz="2000" dirty="0">
                <a:solidFill>
                  <a:srgbClr val="FFFFFF"/>
                </a:solidFill>
                <a:latin typeface="Glacial Indifference"/>
                <a:ea typeface="Glacial Indifference"/>
                <a:cs typeface="Glacial Indifference"/>
                <a:sym typeface="Glacial Indifference"/>
              </a:rPr>
              <a:t>’</a:t>
            </a:r>
          </a:p>
          <a:p>
            <a:pPr marL="342900" indent="-342900" algn="just">
              <a:lnSpc>
                <a:spcPct val="150000"/>
              </a:lnSpc>
              <a:buFont typeface="Wingdings" panose="05000000000000000000" pitchFamily="2" charset="2"/>
              <a:buChar char="è"/>
            </a:pPr>
            <a:endParaRPr lang="en-US" sz="2000" dirty="0">
              <a:solidFill>
                <a:srgbClr val="FFFFFF"/>
              </a:solidFill>
              <a:latin typeface="Glacial Indifference"/>
              <a:ea typeface="Glacial Indifference"/>
              <a:cs typeface="Glacial Indifference"/>
              <a:sym typeface="Glacial Indifference"/>
            </a:endParaRPr>
          </a:p>
          <a:p>
            <a:pPr algn="just">
              <a:lnSpc>
                <a:spcPct val="150000"/>
              </a:lnSpc>
            </a:pPr>
            <a:endParaRPr lang="en-US" sz="2000" dirty="0">
              <a:solidFill>
                <a:srgbClr val="FFFFFF"/>
              </a:solidFill>
              <a:latin typeface="Glacial Indifference"/>
              <a:ea typeface="Glacial Indifference"/>
              <a:cs typeface="Glacial Indifference"/>
              <a:sym typeface="Glacial Indifference"/>
            </a:endParaRPr>
          </a:p>
          <a:p>
            <a:pPr algn="just">
              <a:lnSpc>
                <a:spcPct val="150000"/>
              </a:lnSpc>
            </a:pPr>
            <a:endParaRPr lang="en-US" sz="2000" dirty="0">
              <a:solidFill>
                <a:srgbClr val="FFFFFF"/>
              </a:solidFill>
              <a:latin typeface="Glacial Indifference"/>
              <a:ea typeface="Glacial Indifference"/>
              <a:cs typeface="Glacial Indifference"/>
              <a:sym typeface="Glacial Indifference"/>
            </a:endParaRPr>
          </a:p>
          <a:p>
            <a:pPr marL="342900" indent="-342900" algn="just">
              <a:lnSpc>
                <a:spcPct val="150000"/>
              </a:lnSpc>
              <a:buFont typeface="Wingdings" panose="05000000000000000000" pitchFamily="2" charset="2"/>
              <a:buChar char="è"/>
            </a:pPr>
            <a:endParaRPr lang="en-US" sz="2000" dirty="0">
              <a:solidFill>
                <a:srgbClr val="FFFFFF"/>
              </a:solidFill>
              <a:latin typeface="Glacial Indifference"/>
              <a:ea typeface="Glacial Indifference"/>
              <a:cs typeface="Glacial Indifference"/>
              <a:sym typeface="Glacial Indifference"/>
            </a:endParaRPr>
          </a:p>
          <a:p>
            <a:pPr algn="just">
              <a:lnSpc>
                <a:spcPct val="150000"/>
              </a:lnSpc>
            </a:pPr>
            <a:endParaRPr lang="en-US" sz="2000" dirty="0">
              <a:solidFill>
                <a:srgbClr val="FFFFFF"/>
              </a:solidFill>
              <a:latin typeface="Glacial Indifference"/>
              <a:ea typeface="Glacial Indifference"/>
              <a:cs typeface="Glacial Indifference"/>
              <a:sym typeface="Glacial Indifferen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5" name="Group 5"/>
          <p:cNvGrpSpPr/>
          <p:nvPr/>
        </p:nvGrpSpPr>
        <p:grpSpPr>
          <a:xfrm>
            <a:off x="3319805" y="647700"/>
            <a:ext cx="11648389" cy="1663409"/>
            <a:chOff x="0" y="0"/>
            <a:chExt cx="2975129" cy="438099"/>
          </a:xfrm>
        </p:grpSpPr>
        <p:sp>
          <p:nvSpPr>
            <p:cNvPr id="6" name="Freeform 6"/>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p:cNvSpPr txBox="1"/>
          <p:nvPr/>
        </p:nvSpPr>
        <p:spPr>
          <a:xfrm>
            <a:off x="3464871" y="954773"/>
            <a:ext cx="11358256" cy="1013098"/>
          </a:xfrm>
          <a:prstGeom prst="rect">
            <a:avLst/>
          </a:prstGeom>
        </p:spPr>
        <p:txBody>
          <a:bodyPr wrap="square" lIns="0" tIns="0" rIns="0" bIns="0" rtlCol="0" anchor="t">
            <a:spAutoFit/>
          </a:bodyPr>
          <a:lstStyle/>
          <a:p>
            <a:pPr algn="ctr">
              <a:lnSpc>
                <a:spcPts val="7875"/>
              </a:lnSpc>
            </a:pPr>
            <a:r>
              <a:rPr lang="en-US" sz="7500" b="1" dirty="0">
                <a:solidFill>
                  <a:srgbClr val="FFFFFF"/>
                </a:solidFill>
                <a:latin typeface="Bebas Neue Bold"/>
                <a:ea typeface="Bebas Neue Bold"/>
                <a:cs typeface="Bebas Neue Bold"/>
                <a:sym typeface="Bebas Neue Bold"/>
              </a:rPr>
              <a:t>EDA (Exploratory Data Analysis)</a:t>
            </a:r>
          </a:p>
        </p:txBody>
      </p:sp>
      <p:pic>
        <p:nvPicPr>
          <p:cNvPr id="2050" name="Picture 2" descr="What is Exploratory Data Analysis? [Steps &amp; Examples]">
            <a:extLst>
              <a:ext uri="{FF2B5EF4-FFF2-40B4-BE49-F238E27FC236}">
                <a16:creationId xmlns:a16="http://schemas.microsoft.com/office/drawing/2014/main" id="{0445CC95-B530-0207-BDA9-9DE6F64D2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51"/>
          <a:stretch/>
        </p:blipFill>
        <p:spPr bwMode="auto">
          <a:xfrm>
            <a:off x="3921248" y="2732144"/>
            <a:ext cx="10423525" cy="6499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94062-8E41-6963-E798-7933EA60648B}"/>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A60FB4B7-A965-B42A-F7BE-A450F9009250}"/>
              </a:ext>
            </a:extLst>
          </p:cNvPr>
          <p:cNvGrpSpPr/>
          <p:nvPr/>
        </p:nvGrpSpPr>
        <p:grpSpPr>
          <a:xfrm>
            <a:off x="-18592" y="342900"/>
            <a:ext cx="11296192" cy="1181195"/>
            <a:chOff x="0" y="0"/>
            <a:chExt cx="2975129" cy="438099"/>
          </a:xfrm>
        </p:grpSpPr>
        <p:sp>
          <p:nvSpPr>
            <p:cNvPr id="6" name="Freeform 6">
              <a:extLst>
                <a:ext uri="{FF2B5EF4-FFF2-40B4-BE49-F238E27FC236}">
                  <a16:creationId xmlns:a16="http://schemas.microsoft.com/office/drawing/2014/main" id="{BA4825D3-9D97-3913-4F34-84607710B61E}"/>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57C8E739-E215-E07D-4D1C-9EAA800994CE}"/>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1A255C22-4050-5363-F2EC-3F2A5CD45A01}"/>
              </a:ext>
            </a:extLst>
          </p:cNvPr>
          <p:cNvSpPr txBox="1"/>
          <p:nvPr/>
        </p:nvSpPr>
        <p:spPr>
          <a:xfrm>
            <a:off x="1462632" y="381095"/>
            <a:ext cx="8333744" cy="846770"/>
          </a:xfrm>
          <a:prstGeom prst="rect">
            <a:avLst/>
          </a:prstGeom>
        </p:spPr>
        <p:txBody>
          <a:bodyPr wrap="square" lIns="0" tIns="0" rIns="0" bIns="0" rtlCol="0" anchor="t">
            <a:spAutoFit/>
          </a:bodyPr>
          <a:lstStyle/>
          <a:p>
            <a:pPr algn="ctr">
              <a:lnSpc>
                <a:spcPts val="7875"/>
              </a:lnSpc>
            </a:pPr>
            <a:r>
              <a:rPr lang="en-US" sz="4000" b="1" dirty="0">
                <a:solidFill>
                  <a:srgbClr val="FFFFFF"/>
                </a:solidFill>
                <a:latin typeface="Bebas Neue Bold"/>
                <a:ea typeface="Bebas Neue Bold"/>
                <a:cs typeface="Bebas Neue Bold"/>
                <a:sym typeface="Bebas Neue Bold"/>
              </a:rPr>
              <a:t>Total spending from each categories at level 2</a:t>
            </a:r>
          </a:p>
        </p:txBody>
      </p:sp>
      <p:sp>
        <p:nvSpPr>
          <p:cNvPr id="15" name="TextBox 15">
            <a:extLst>
              <a:ext uri="{FF2B5EF4-FFF2-40B4-BE49-F238E27FC236}">
                <a16:creationId xmlns:a16="http://schemas.microsoft.com/office/drawing/2014/main" id="{FA3AF361-28F3-DDEF-AC2F-4D1BE86D1361}"/>
              </a:ext>
            </a:extLst>
          </p:cNvPr>
          <p:cNvSpPr txBox="1"/>
          <p:nvPr/>
        </p:nvSpPr>
        <p:spPr>
          <a:xfrm>
            <a:off x="1676400" y="8311506"/>
            <a:ext cx="14935200" cy="1061188"/>
          </a:xfrm>
          <a:prstGeom prst="rect">
            <a:avLst/>
          </a:prstGeom>
        </p:spPr>
        <p:txBody>
          <a:bodyPr wrap="square" lIns="0" tIns="0" rIns="0" bIns="0" rtlCol="0" anchor="t">
            <a:spAutoFit/>
          </a:bodyPr>
          <a:lstStyle/>
          <a:p>
            <a:pPr algn="just">
              <a:lnSpc>
                <a:spcPts val="2760"/>
              </a:lnSpc>
            </a:pPr>
            <a:r>
              <a:rPr lang="en-US" sz="2300" dirty="0">
                <a:latin typeface="Glacial Indifference"/>
                <a:ea typeface="Glacial Indifference"/>
                <a:cs typeface="Glacial Indifference"/>
                <a:sym typeface="Glacial Indifference"/>
              </a:rPr>
              <a:t>The mass market prefer regular items, likely due to affordability or accessibility. In contrast, Gold (luxury) products make up only 7.7%, indicating they are a niche choice, possibly appealing to a small, high-end segment of the customer base.</a:t>
            </a:r>
          </a:p>
        </p:txBody>
      </p:sp>
      <p:pic>
        <p:nvPicPr>
          <p:cNvPr id="3074" name="Picture 2">
            <a:extLst>
              <a:ext uri="{FF2B5EF4-FFF2-40B4-BE49-F238E27FC236}">
                <a16:creationId xmlns:a16="http://schemas.microsoft.com/office/drawing/2014/main" id="{88056AEA-64BC-C6B1-27D1-E6DFABB24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576" y="1888509"/>
            <a:ext cx="5892847" cy="605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41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45589-3A0A-04AC-DB98-D63CDEC25AE7}"/>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30C7497C-A330-6B7B-390B-FE76B2750754}"/>
              </a:ext>
            </a:extLst>
          </p:cNvPr>
          <p:cNvGrpSpPr/>
          <p:nvPr/>
        </p:nvGrpSpPr>
        <p:grpSpPr>
          <a:xfrm>
            <a:off x="-18592" y="342900"/>
            <a:ext cx="11296192" cy="1181195"/>
            <a:chOff x="0" y="0"/>
            <a:chExt cx="2975129" cy="438099"/>
          </a:xfrm>
        </p:grpSpPr>
        <p:sp>
          <p:nvSpPr>
            <p:cNvPr id="6" name="Freeform 6">
              <a:extLst>
                <a:ext uri="{FF2B5EF4-FFF2-40B4-BE49-F238E27FC236}">
                  <a16:creationId xmlns:a16="http://schemas.microsoft.com/office/drawing/2014/main" id="{C322BA3B-088B-DA8B-D5D0-FF4A2F36A089}"/>
                </a:ext>
              </a:extLst>
            </p:cNvPr>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a:extLst>
                <a:ext uri="{FF2B5EF4-FFF2-40B4-BE49-F238E27FC236}">
                  <a16:creationId xmlns:a16="http://schemas.microsoft.com/office/drawing/2014/main" id="{C766BB88-BA38-F926-4D5B-0DF1AB3306FF}"/>
                </a:ext>
              </a:extLst>
            </p:cNvPr>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sp>
        <p:nvSpPr>
          <p:cNvPr id="12" name="TextBox 12">
            <a:extLst>
              <a:ext uri="{FF2B5EF4-FFF2-40B4-BE49-F238E27FC236}">
                <a16:creationId xmlns:a16="http://schemas.microsoft.com/office/drawing/2014/main" id="{FAAA3979-A976-5307-E0BF-23E89DE11E65}"/>
              </a:ext>
            </a:extLst>
          </p:cNvPr>
          <p:cNvSpPr txBox="1"/>
          <p:nvPr/>
        </p:nvSpPr>
        <p:spPr>
          <a:xfrm>
            <a:off x="1462632" y="381095"/>
            <a:ext cx="8333744" cy="846770"/>
          </a:xfrm>
          <a:prstGeom prst="rect">
            <a:avLst/>
          </a:prstGeom>
        </p:spPr>
        <p:txBody>
          <a:bodyPr wrap="square" lIns="0" tIns="0" rIns="0" bIns="0" rtlCol="0" anchor="t">
            <a:spAutoFit/>
          </a:bodyPr>
          <a:lstStyle/>
          <a:p>
            <a:pPr algn="ctr">
              <a:lnSpc>
                <a:spcPts val="7875"/>
              </a:lnSpc>
            </a:pPr>
            <a:r>
              <a:rPr lang="en-US" sz="4000" b="1" dirty="0">
                <a:solidFill>
                  <a:srgbClr val="FFFFFF"/>
                </a:solidFill>
                <a:latin typeface="Bebas Neue Bold"/>
                <a:ea typeface="Bebas Neue Bold"/>
                <a:cs typeface="Bebas Neue Bold"/>
                <a:sym typeface="Bebas Neue Bold"/>
              </a:rPr>
              <a:t>Total spending from each categories at level 3</a:t>
            </a:r>
          </a:p>
        </p:txBody>
      </p:sp>
      <p:sp>
        <p:nvSpPr>
          <p:cNvPr id="15" name="TextBox 15">
            <a:extLst>
              <a:ext uri="{FF2B5EF4-FFF2-40B4-BE49-F238E27FC236}">
                <a16:creationId xmlns:a16="http://schemas.microsoft.com/office/drawing/2014/main" id="{B3C54EAB-4F72-5533-3712-4EF17EED79CA}"/>
              </a:ext>
            </a:extLst>
          </p:cNvPr>
          <p:cNvSpPr txBox="1"/>
          <p:nvPr/>
        </p:nvSpPr>
        <p:spPr>
          <a:xfrm>
            <a:off x="1676400" y="8311506"/>
            <a:ext cx="14935200" cy="1061188"/>
          </a:xfrm>
          <a:prstGeom prst="rect">
            <a:avLst/>
          </a:prstGeom>
        </p:spPr>
        <p:txBody>
          <a:bodyPr wrap="square" lIns="0" tIns="0" rIns="0" bIns="0" rtlCol="0" anchor="t">
            <a:spAutoFit/>
          </a:bodyPr>
          <a:lstStyle/>
          <a:p>
            <a:pPr algn="just">
              <a:lnSpc>
                <a:spcPts val="2760"/>
              </a:lnSpc>
            </a:pPr>
            <a:r>
              <a:rPr lang="en-US" sz="2300" dirty="0">
                <a:latin typeface="Glacial Indifference"/>
                <a:ea typeface="Glacial Indifference"/>
                <a:cs typeface="Glacial Indifference"/>
                <a:sym typeface="Glacial Indifference"/>
              </a:rPr>
              <a:t>Over half of total spending (54.6%) goes to Wines, followed by </a:t>
            </a:r>
            <a:r>
              <a:rPr lang="en-US" sz="2300" dirty="0" err="1">
                <a:latin typeface="Glacial Indifference"/>
                <a:ea typeface="Glacial Indifference"/>
                <a:cs typeface="Glacial Indifference"/>
                <a:sym typeface="Glacial Indifference"/>
              </a:rPr>
              <a:t>MeatProducts</a:t>
            </a:r>
            <a:r>
              <a:rPr lang="en-US" sz="2300" dirty="0">
                <a:latin typeface="Glacial Indifference"/>
                <a:ea typeface="Glacial Indifference"/>
                <a:cs typeface="Glacial Indifference"/>
                <a:sym typeface="Glacial Indifference"/>
              </a:rPr>
              <a:t> (29.2%). The remaining categories — Fish, </a:t>
            </a:r>
            <a:r>
              <a:rPr lang="en-US" sz="2300" dirty="0" err="1">
                <a:latin typeface="Glacial Indifference"/>
                <a:ea typeface="Glacial Indifference"/>
                <a:cs typeface="Glacial Indifference"/>
                <a:sym typeface="Glacial Indifference"/>
              </a:rPr>
              <a:t>SweetProducts</a:t>
            </a:r>
            <a:r>
              <a:rPr lang="en-US" sz="2300" dirty="0">
                <a:latin typeface="Glacial Indifference"/>
                <a:ea typeface="Glacial Indifference"/>
                <a:cs typeface="Glacial Indifference"/>
                <a:sym typeface="Glacial Indifference"/>
              </a:rPr>
              <a:t>, and Fruits — make up less than 17% combined, showing a strong skew toward wine and meat purchases. This suggests customer preference or marketing focus is heavily concentrated on these two categories.</a:t>
            </a:r>
          </a:p>
        </p:txBody>
      </p:sp>
      <p:pic>
        <p:nvPicPr>
          <p:cNvPr id="4098" name="Picture 2">
            <a:extLst>
              <a:ext uri="{FF2B5EF4-FFF2-40B4-BE49-F238E27FC236}">
                <a16:creationId xmlns:a16="http://schemas.microsoft.com/office/drawing/2014/main" id="{AF516595-13B0-CF47-5C76-E23C8A795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850" y="1747826"/>
            <a:ext cx="69723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71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TotalTime>
  <Words>2397</Words>
  <Application>Microsoft Office PowerPoint</Application>
  <PresentationFormat>Custom</PresentationFormat>
  <Paragraphs>263</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Symbol</vt:lpstr>
      <vt:lpstr>Wingdings</vt:lpstr>
      <vt:lpstr>Arial</vt:lpstr>
      <vt:lpstr>Calibri</vt:lpstr>
      <vt:lpstr>Bebas Neue Bold</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Phu Vinh Nguyen - Food Business Data Analysis</dc:title>
  <cp:lastModifiedBy>Phu Vinh Nguyen</cp:lastModifiedBy>
  <cp:revision>7</cp:revision>
  <dcterms:created xsi:type="dcterms:W3CDTF">2006-08-16T00:00:00Z</dcterms:created>
  <dcterms:modified xsi:type="dcterms:W3CDTF">2025-07-17T16:12:18Z</dcterms:modified>
  <dc:identifier>DAGtPVK3q_U</dc:identifier>
</cp:coreProperties>
</file>